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sldIdLst>
    <p:sldId id="256" r:id="rId5"/>
    <p:sldId id="295" r:id="rId6"/>
    <p:sldId id="285" r:id="rId7"/>
    <p:sldId id="258" r:id="rId8"/>
    <p:sldId id="265" r:id="rId9"/>
    <p:sldId id="292" r:id="rId10"/>
    <p:sldId id="266" r:id="rId11"/>
    <p:sldId id="267" r:id="rId12"/>
    <p:sldId id="290" r:id="rId13"/>
    <p:sldId id="275" r:id="rId14"/>
    <p:sldId id="271" r:id="rId15"/>
    <p:sldId id="273" r:id="rId16"/>
    <p:sldId id="288" r:id="rId17"/>
    <p:sldId id="277" r:id="rId18"/>
    <p:sldId id="279" r:id="rId19"/>
    <p:sldId id="278" r:id="rId20"/>
    <p:sldId id="269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65C86B-9D5F-4BA9-8CCC-B6C92DF87D0B}">
          <p14:sldIdLst>
            <p14:sldId id="256"/>
            <p14:sldId id="295"/>
            <p14:sldId id="285"/>
            <p14:sldId id="258"/>
            <p14:sldId id="265"/>
            <p14:sldId id="292"/>
            <p14:sldId id="266"/>
            <p14:sldId id="267"/>
            <p14:sldId id="290"/>
            <p14:sldId id="275"/>
            <p14:sldId id="271"/>
            <p14:sldId id="273"/>
            <p14:sldId id="288"/>
            <p14:sldId id="277"/>
            <p14:sldId id="279"/>
            <p14:sldId id="278"/>
            <p14:sldId id="26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z Sun" initials="DS" lastIdx="2" clrIdx="0">
    <p:extLst>
      <p:ext uri="{19B8F6BF-5375-455C-9EA6-DF929625EA0E}">
        <p15:presenceInfo xmlns:p15="http://schemas.microsoft.com/office/powerpoint/2012/main" userId="Deniz S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EB5A"/>
    <a:srgbClr val="EFF5E1"/>
    <a:srgbClr val="E1F4F5"/>
    <a:srgbClr val="9610A0"/>
    <a:srgbClr val="5E97CA"/>
    <a:srgbClr val="CEFCD0"/>
    <a:srgbClr val="F6F4D4"/>
    <a:srgbClr val="DAF9FA"/>
    <a:srgbClr val="00CC66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5111" autoAdjust="0"/>
  </p:normalViewPr>
  <p:slideViewPr>
    <p:cSldViewPr snapToGrid="0">
      <p:cViewPr varScale="1">
        <p:scale>
          <a:sx n="106" d="100"/>
          <a:sy n="106" d="100"/>
        </p:scale>
        <p:origin x="60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gonzalezr\Documents\1_STEXEM\1_Programs\STEXEM\NEMEX_4DAY_1YEAR%20-%202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gonzalezr\Documents\0_Programs\1_STEXEM\2_CASOS_SEST\02_SETS_2_NODE_CORRECTION\1_PAPERCASES\LINECAPACITY150\COURNOT_COSTMIN%20-%20copia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Demand!$D$5:$D$676</c:f>
              <c:numCache>
                <c:formatCode>0.0000</c:formatCode>
                <c:ptCount val="672"/>
                <c:pt idx="0">
                  <c:v>2048.3514</c:v>
                </c:pt>
                <c:pt idx="1">
                  <c:v>1966.3751999999999</c:v>
                </c:pt>
                <c:pt idx="2">
                  <c:v>1839.2339999999999</c:v>
                </c:pt>
                <c:pt idx="3">
                  <c:v>1711.4813999999999</c:v>
                </c:pt>
                <c:pt idx="4">
                  <c:v>1615.9896000000001</c:v>
                </c:pt>
                <c:pt idx="5">
                  <c:v>1553.8451999999997</c:v>
                </c:pt>
                <c:pt idx="6">
                  <c:v>1513.7741999999998</c:v>
                </c:pt>
                <c:pt idx="7">
                  <c:v>1446.5358000000001</c:v>
                </c:pt>
                <c:pt idx="8">
                  <c:v>1410.8112000000001</c:v>
                </c:pt>
                <c:pt idx="9">
                  <c:v>1415.7012000000002</c:v>
                </c:pt>
                <c:pt idx="10">
                  <c:v>1519.0716</c:v>
                </c:pt>
                <c:pt idx="11">
                  <c:v>1603.8324</c:v>
                </c:pt>
                <c:pt idx="12">
                  <c:v>1673.6514</c:v>
                </c:pt>
                <c:pt idx="13">
                  <c:v>1733.2152000000001</c:v>
                </c:pt>
                <c:pt idx="14">
                  <c:v>1742.6555999999998</c:v>
                </c:pt>
                <c:pt idx="15">
                  <c:v>1674.5346</c:v>
                </c:pt>
                <c:pt idx="16">
                  <c:v>1661.5620000000001</c:v>
                </c:pt>
                <c:pt idx="17">
                  <c:v>1724.5218</c:v>
                </c:pt>
                <c:pt idx="18">
                  <c:v>1963.7945999999997</c:v>
                </c:pt>
                <c:pt idx="19">
                  <c:v>2082.8537999999999</c:v>
                </c:pt>
                <c:pt idx="20">
                  <c:v>2167.2156</c:v>
                </c:pt>
                <c:pt idx="21">
                  <c:v>2224.6596</c:v>
                </c:pt>
                <c:pt idx="22">
                  <c:v>2165.9531999999999</c:v>
                </c:pt>
                <c:pt idx="23">
                  <c:v>2174.5103999999997</c:v>
                </c:pt>
                <c:pt idx="24">
                  <c:v>1995.5796000000003</c:v>
                </c:pt>
                <c:pt idx="25">
                  <c:v>1830.9479999999999</c:v>
                </c:pt>
                <c:pt idx="26">
                  <c:v>1722.7554</c:v>
                </c:pt>
                <c:pt idx="27">
                  <c:v>1661.8338000000001</c:v>
                </c:pt>
                <c:pt idx="28">
                  <c:v>1635.2783999999999</c:v>
                </c:pt>
                <c:pt idx="29">
                  <c:v>1649.5409999999999</c:v>
                </c:pt>
                <c:pt idx="30">
                  <c:v>1830.405</c:v>
                </c:pt>
                <c:pt idx="31">
                  <c:v>2050.3211999999999</c:v>
                </c:pt>
                <c:pt idx="32">
                  <c:v>2291.8530000000001</c:v>
                </c:pt>
                <c:pt idx="33">
                  <c:v>2446.4393999999998</c:v>
                </c:pt>
                <c:pt idx="34">
                  <c:v>2578.9326000000001</c:v>
                </c:pt>
                <c:pt idx="35">
                  <c:v>2608.5311999999999</c:v>
                </c:pt>
                <c:pt idx="36">
                  <c:v>2590.6458000000002</c:v>
                </c:pt>
                <c:pt idx="37">
                  <c:v>2532.6408000000001</c:v>
                </c:pt>
                <c:pt idx="38">
                  <c:v>2414.4564</c:v>
                </c:pt>
                <c:pt idx="39">
                  <c:v>2382.2622000000001</c:v>
                </c:pt>
                <c:pt idx="40">
                  <c:v>2391.8712</c:v>
                </c:pt>
                <c:pt idx="41">
                  <c:v>2463.2028</c:v>
                </c:pt>
                <c:pt idx="42">
                  <c:v>2678.0388000000003</c:v>
                </c:pt>
                <c:pt idx="43">
                  <c:v>2695.3631999999998</c:v>
                </c:pt>
                <c:pt idx="44">
                  <c:v>2663.3801999999996</c:v>
                </c:pt>
                <c:pt idx="45">
                  <c:v>2645.7048</c:v>
                </c:pt>
                <c:pt idx="46">
                  <c:v>2496.7296000000001</c:v>
                </c:pt>
                <c:pt idx="47">
                  <c:v>2484.6653999999999</c:v>
                </c:pt>
                <c:pt idx="48">
                  <c:v>2270.3202000000001</c:v>
                </c:pt>
                <c:pt idx="49">
                  <c:v>2085.2303999999999</c:v>
                </c:pt>
                <c:pt idx="50">
                  <c:v>1963.6584</c:v>
                </c:pt>
                <c:pt idx="51">
                  <c:v>1885.2821999999999</c:v>
                </c:pt>
                <c:pt idx="52">
                  <c:v>1835.838</c:v>
                </c:pt>
                <c:pt idx="53">
                  <c:v>1841.2038</c:v>
                </c:pt>
                <c:pt idx="54">
                  <c:v>1956.7308</c:v>
                </c:pt>
                <c:pt idx="55">
                  <c:v>2144.1827999999996</c:v>
                </c:pt>
                <c:pt idx="56">
                  <c:v>2393.5548000000003</c:v>
                </c:pt>
                <c:pt idx="57">
                  <c:v>2536.7088000000003</c:v>
                </c:pt>
                <c:pt idx="58">
                  <c:v>2653.1394</c:v>
                </c:pt>
                <c:pt idx="59">
                  <c:v>2665.7646000000004</c:v>
                </c:pt>
                <c:pt idx="60">
                  <c:v>2638.9716000000003</c:v>
                </c:pt>
                <c:pt idx="61">
                  <c:v>2570.1648</c:v>
                </c:pt>
                <c:pt idx="62">
                  <c:v>2461.3091999999997</c:v>
                </c:pt>
                <c:pt idx="63">
                  <c:v>2433.0432000000001</c:v>
                </c:pt>
                <c:pt idx="64">
                  <c:v>2418.1032</c:v>
                </c:pt>
                <c:pt idx="65">
                  <c:v>2499.9558000000002</c:v>
                </c:pt>
                <c:pt idx="66">
                  <c:v>2731.4849999999997</c:v>
                </c:pt>
                <c:pt idx="67">
                  <c:v>2765.0117999999998</c:v>
                </c:pt>
                <c:pt idx="68">
                  <c:v>2729.5914000000002</c:v>
                </c:pt>
                <c:pt idx="69">
                  <c:v>2682.5981999999999</c:v>
                </c:pt>
                <c:pt idx="70">
                  <c:v>2546.2476000000001</c:v>
                </c:pt>
                <c:pt idx="71">
                  <c:v>2520.0857999999998</c:v>
                </c:pt>
                <c:pt idx="72">
                  <c:v>2318.9969999999998</c:v>
                </c:pt>
                <c:pt idx="73">
                  <c:v>2113.3481999999999</c:v>
                </c:pt>
                <c:pt idx="74">
                  <c:v>1978.7364</c:v>
                </c:pt>
                <c:pt idx="75">
                  <c:v>1902.8045999999999</c:v>
                </c:pt>
                <c:pt idx="76">
                  <c:v>1848.9462000000001</c:v>
                </c:pt>
                <c:pt idx="77">
                  <c:v>1852.6817999999998</c:v>
                </c:pt>
                <c:pt idx="78">
                  <c:v>1963.7945999999997</c:v>
                </c:pt>
                <c:pt idx="79">
                  <c:v>2161.7736</c:v>
                </c:pt>
                <c:pt idx="80">
                  <c:v>2424.3456000000001</c:v>
                </c:pt>
                <c:pt idx="81">
                  <c:v>2569.674</c:v>
                </c:pt>
                <c:pt idx="82">
                  <c:v>2681.1251999999999</c:v>
                </c:pt>
                <c:pt idx="83">
                  <c:v>2706.3053999999997</c:v>
                </c:pt>
                <c:pt idx="84">
                  <c:v>2671.7964000000002</c:v>
                </c:pt>
                <c:pt idx="85">
                  <c:v>2593.8018000000002</c:v>
                </c:pt>
                <c:pt idx="86">
                  <c:v>2466.6396</c:v>
                </c:pt>
                <c:pt idx="87">
                  <c:v>2447.3514000000005</c:v>
                </c:pt>
                <c:pt idx="88">
                  <c:v>2453.5236</c:v>
                </c:pt>
                <c:pt idx="89">
                  <c:v>2516.7893999999997</c:v>
                </c:pt>
                <c:pt idx="90">
                  <c:v>2724.8922000000002</c:v>
                </c:pt>
                <c:pt idx="91">
                  <c:v>2741.0238000000004</c:v>
                </c:pt>
                <c:pt idx="92">
                  <c:v>2721.8058000000001</c:v>
                </c:pt>
                <c:pt idx="93">
                  <c:v>2690.8746000000006</c:v>
                </c:pt>
                <c:pt idx="94">
                  <c:v>2559.9948000000004</c:v>
                </c:pt>
                <c:pt idx="95">
                  <c:v>2536.4982</c:v>
                </c:pt>
                <c:pt idx="96">
                  <c:v>2359.7478000000001</c:v>
                </c:pt>
                <c:pt idx="97">
                  <c:v>2151.1781999999998</c:v>
                </c:pt>
                <c:pt idx="98">
                  <c:v>2018.1281999999999</c:v>
                </c:pt>
                <c:pt idx="99">
                  <c:v>1922.8403999999998</c:v>
                </c:pt>
                <c:pt idx="100">
                  <c:v>1880.2559999999999</c:v>
                </c:pt>
                <c:pt idx="101">
                  <c:v>1870.0008</c:v>
                </c:pt>
                <c:pt idx="102">
                  <c:v>1966.9188000000004</c:v>
                </c:pt>
                <c:pt idx="103">
                  <c:v>2165.7425999999996</c:v>
                </c:pt>
                <c:pt idx="104">
                  <c:v>2405.1977999999999</c:v>
                </c:pt>
                <c:pt idx="105">
                  <c:v>2527.8714</c:v>
                </c:pt>
                <c:pt idx="106">
                  <c:v>2627.0477999999998</c:v>
                </c:pt>
                <c:pt idx="107">
                  <c:v>2630.1342</c:v>
                </c:pt>
                <c:pt idx="108">
                  <c:v>2581.5978</c:v>
                </c:pt>
                <c:pt idx="109">
                  <c:v>2510.1258000000003</c:v>
                </c:pt>
                <c:pt idx="110">
                  <c:v>2377.7033999999999</c:v>
                </c:pt>
                <c:pt idx="111">
                  <c:v>2320.3998000000001</c:v>
                </c:pt>
                <c:pt idx="112">
                  <c:v>2310.0893999999998</c:v>
                </c:pt>
                <c:pt idx="113">
                  <c:v>2344.8077999999996</c:v>
                </c:pt>
                <c:pt idx="114">
                  <c:v>2495.7474000000002</c:v>
                </c:pt>
                <c:pt idx="115">
                  <c:v>2468.8842</c:v>
                </c:pt>
                <c:pt idx="116">
                  <c:v>2436.2694000000001</c:v>
                </c:pt>
                <c:pt idx="117">
                  <c:v>2439.2153999999996</c:v>
                </c:pt>
                <c:pt idx="118">
                  <c:v>2366.9016000000001</c:v>
                </c:pt>
                <c:pt idx="119">
                  <c:v>2427.3617999999997</c:v>
                </c:pt>
                <c:pt idx="120">
                  <c:v>2303.5661999999998</c:v>
                </c:pt>
                <c:pt idx="121">
                  <c:v>2134.8101999999999</c:v>
                </c:pt>
                <c:pt idx="122">
                  <c:v>1971.741</c:v>
                </c:pt>
                <c:pt idx="123">
                  <c:v>1851.2556</c:v>
                </c:pt>
                <c:pt idx="124">
                  <c:v>1765.8155999999999</c:v>
                </c:pt>
                <c:pt idx="125">
                  <c:v>1721.1258</c:v>
                </c:pt>
                <c:pt idx="126">
                  <c:v>1695.0455999999999</c:v>
                </c:pt>
                <c:pt idx="127">
                  <c:v>1656.8081999999999</c:v>
                </c:pt>
                <c:pt idx="128">
                  <c:v>1674.942</c:v>
                </c:pt>
                <c:pt idx="129">
                  <c:v>1770.2298000000001</c:v>
                </c:pt>
                <c:pt idx="130">
                  <c:v>1918.1538</c:v>
                </c:pt>
                <c:pt idx="131">
                  <c:v>1985.7996000000001</c:v>
                </c:pt>
                <c:pt idx="132">
                  <c:v>1994.2896000000001</c:v>
                </c:pt>
                <c:pt idx="133">
                  <c:v>1988.7203999999999</c:v>
                </c:pt>
                <c:pt idx="134">
                  <c:v>1943.0795999999998</c:v>
                </c:pt>
                <c:pt idx="135">
                  <c:v>1861.8504</c:v>
                </c:pt>
                <c:pt idx="136">
                  <c:v>1837.4004</c:v>
                </c:pt>
                <c:pt idx="137">
                  <c:v>1888.2024000000001</c:v>
                </c:pt>
                <c:pt idx="138">
                  <c:v>2118.2388000000001</c:v>
                </c:pt>
                <c:pt idx="139">
                  <c:v>2225.9922000000001</c:v>
                </c:pt>
                <c:pt idx="140">
                  <c:v>2296.0614</c:v>
                </c:pt>
                <c:pt idx="141">
                  <c:v>2332.8846000000003</c:v>
                </c:pt>
                <c:pt idx="142">
                  <c:v>2292.6246000000001</c:v>
                </c:pt>
                <c:pt idx="143">
                  <c:v>2347.1927999999998</c:v>
                </c:pt>
                <c:pt idx="144">
                  <c:v>2196.5340000000001</c:v>
                </c:pt>
                <c:pt idx="145">
                  <c:v>1994.9004</c:v>
                </c:pt>
                <c:pt idx="146">
                  <c:v>1850.7120000000002</c:v>
                </c:pt>
                <c:pt idx="147">
                  <c:v>1753.1148000000003</c:v>
                </c:pt>
                <c:pt idx="148">
                  <c:v>1690.2234000000001</c:v>
                </c:pt>
                <c:pt idx="149">
                  <c:v>1648.5900000000001</c:v>
                </c:pt>
                <c:pt idx="150">
                  <c:v>1637.0442</c:v>
                </c:pt>
                <c:pt idx="151">
                  <c:v>1617.0084000000002</c:v>
                </c:pt>
                <c:pt idx="152">
                  <c:v>1639.0812000000001</c:v>
                </c:pt>
                <c:pt idx="153">
                  <c:v>1731.1098000000002</c:v>
                </c:pt>
                <c:pt idx="154">
                  <c:v>1886.2326</c:v>
                </c:pt>
                <c:pt idx="155">
                  <c:v>1974.1176</c:v>
                </c:pt>
                <c:pt idx="156">
                  <c:v>2002.8468</c:v>
                </c:pt>
                <c:pt idx="157">
                  <c:v>2035.3116000000002</c:v>
                </c:pt>
                <c:pt idx="158">
                  <c:v>2030.9646000000002</c:v>
                </c:pt>
                <c:pt idx="159">
                  <c:v>1976.8344</c:v>
                </c:pt>
                <c:pt idx="160">
                  <c:v>1943.5548000000001</c:v>
                </c:pt>
                <c:pt idx="161">
                  <c:v>1993.2707999999998</c:v>
                </c:pt>
                <c:pt idx="162">
                  <c:v>2246.9640000000004</c:v>
                </c:pt>
                <c:pt idx="163">
                  <c:v>2372.0219999999999</c:v>
                </c:pt>
                <c:pt idx="164">
                  <c:v>2448.7541999999999</c:v>
                </c:pt>
                <c:pt idx="165">
                  <c:v>2481.7194</c:v>
                </c:pt>
                <c:pt idx="166">
                  <c:v>2367.5328</c:v>
                </c:pt>
                <c:pt idx="167">
                  <c:v>2327.7642000000001</c:v>
                </c:pt>
                <c:pt idx="168">
                  <c:v>2112.6012000000001</c:v>
                </c:pt>
                <c:pt idx="169">
                  <c:v>1926.5076000000001</c:v>
                </c:pt>
                <c:pt idx="170">
                  <c:v>1828.4351999999999</c:v>
                </c:pt>
                <c:pt idx="171">
                  <c:v>1773.2184</c:v>
                </c:pt>
                <c:pt idx="172">
                  <c:v>1743.9462000000001</c:v>
                </c:pt>
                <c:pt idx="173">
                  <c:v>1763.0303999999999</c:v>
                </c:pt>
                <c:pt idx="174">
                  <c:v>1937.9856</c:v>
                </c:pt>
                <c:pt idx="175">
                  <c:v>2244.3690000000001</c:v>
                </c:pt>
                <c:pt idx="176">
                  <c:v>2597.5896000000002</c:v>
                </c:pt>
                <c:pt idx="177">
                  <c:v>2670.3935999999999</c:v>
                </c:pt>
                <c:pt idx="178">
                  <c:v>2766.6246000000001</c:v>
                </c:pt>
                <c:pt idx="179">
                  <c:v>2777.0753999999997</c:v>
                </c:pt>
                <c:pt idx="180">
                  <c:v>2744.4606000000003</c:v>
                </c:pt>
                <c:pt idx="181">
                  <c:v>2676.3558000000003</c:v>
                </c:pt>
                <c:pt idx="182">
                  <c:v>2554.9446000000003</c:v>
                </c:pt>
                <c:pt idx="183">
                  <c:v>2558.3117999999999</c:v>
                </c:pt>
                <c:pt idx="184">
                  <c:v>2568.5519999999997</c:v>
                </c:pt>
                <c:pt idx="185">
                  <c:v>2635.605</c:v>
                </c:pt>
                <c:pt idx="186">
                  <c:v>2825.6118000000001</c:v>
                </c:pt>
                <c:pt idx="187">
                  <c:v>2864.5392000000002</c:v>
                </c:pt>
                <c:pt idx="188">
                  <c:v>2834.73</c:v>
                </c:pt>
                <c:pt idx="189">
                  <c:v>2783.9490000000001</c:v>
                </c:pt>
                <c:pt idx="190">
                  <c:v>2613.3006</c:v>
                </c:pt>
                <c:pt idx="191">
                  <c:v>2534.4641999999999</c:v>
                </c:pt>
                <c:pt idx="192">
                  <c:v>2322.4338000000002</c:v>
                </c:pt>
                <c:pt idx="193">
                  <c:v>2131.0751999999998</c:v>
                </c:pt>
                <c:pt idx="194">
                  <c:v>2006.7864000000002</c:v>
                </c:pt>
                <c:pt idx="195">
                  <c:v>1950.1428000000001</c:v>
                </c:pt>
                <c:pt idx="196">
                  <c:v>1913.2638000000002</c:v>
                </c:pt>
                <c:pt idx="197">
                  <c:v>1909.9362000000001</c:v>
                </c:pt>
                <c:pt idx="198">
                  <c:v>2055.1433999999999</c:v>
                </c:pt>
                <c:pt idx="199">
                  <c:v>2326.1507999999999</c:v>
                </c:pt>
                <c:pt idx="200">
                  <c:v>2644.0914000000002</c:v>
                </c:pt>
                <c:pt idx="201">
                  <c:v>2693.61</c:v>
                </c:pt>
                <c:pt idx="202">
                  <c:v>2768.799</c:v>
                </c:pt>
                <c:pt idx="203">
                  <c:v>2762.1359999999995</c:v>
                </c:pt>
                <c:pt idx="204">
                  <c:v>2724.1907999999999</c:v>
                </c:pt>
                <c:pt idx="205">
                  <c:v>2659.3116</c:v>
                </c:pt>
                <c:pt idx="206">
                  <c:v>2544.0030000000002</c:v>
                </c:pt>
                <c:pt idx="207">
                  <c:v>2539.0932000000003</c:v>
                </c:pt>
                <c:pt idx="208">
                  <c:v>2539.7243999999996</c:v>
                </c:pt>
                <c:pt idx="209">
                  <c:v>2614.9841999999999</c:v>
                </c:pt>
                <c:pt idx="210">
                  <c:v>2829.0486000000001</c:v>
                </c:pt>
                <c:pt idx="211">
                  <c:v>2886.2819999999997</c:v>
                </c:pt>
                <c:pt idx="212">
                  <c:v>2860.1903999999995</c:v>
                </c:pt>
                <c:pt idx="213">
                  <c:v>2799.7302</c:v>
                </c:pt>
                <c:pt idx="214">
                  <c:v>2620.9458000000004</c:v>
                </c:pt>
                <c:pt idx="215">
                  <c:v>2551.9991999999997</c:v>
                </c:pt>
                <c:pt idx="216">
                  <c:v>2341.5816000000004</c:v>
                </c:pt>
                <c:pt idx="217">
                  <c:v>2159.8038000000006</c:v>
                </c:pt>
                <c:pt idx="218">
                  <c:v>2028.5873999999999</c:v>
                </c:pt>
                <c:pt idx="219">
                  <c:v>1957.9535999999998</c:v>
                </c:pt>
                <c:pt idx="220">
                  <c:v>1921.4820000000002</c:v>
                </c:pt>
                <c:pt idx="221">
                  <c:v>1924.9458000000002</c:v>
                </c:pt>
                <c:pt idx="222">
                  <c:v>2068.1154000000001</c:v>
                </c:pt>
                <c:pt idx="223">
                  <c:v>2361.7116000000001</c:v>
                </c:pt>
                <c:pt idx="224">
                  <c:v>2668.5</c:v>
                </c:pt>
                <c:pt idx="225">
                  <c:v>2715.6336000000001</c:v>
                </c:pt>
                <c:pt idx="226">
                  <c:v>2797.1351999999997</c:v>
                </c:pt>
                <c:pt idx="227">
                  <c:v>2777.9171999999999</c:v>
                </c:pt>
                <c:pt idx="228">
                  <c:v>2745.7235999999998</c:v>
                </c:pt>
                <c:pt idx="229">
                  <c:v>2675.2332000000001</c:v>
                </c:pt>
                <c:pt idx="230">
                  <c:v>2563.7124000000003</c:v>
                </c:pt>
                <c:pt idx="231">
                  <c:v>2558.3814000000002</c:v>
                </c:pt>
                <c:pt idx="232">
                  <c:v>2568.0606000000002</c:v>
                </c:pt>
                <c:pt idx="233">
                  <c:v>2635.2540000000004</c:v>
                </c:pt>
                <c:pt idx="234">
                  <c:v>2836.3427999999999</c:v>
                </c:pt>
                <c:pt idx="235">
                  <c:v>2896.8030000000003</c:v>
                </c:pt>
                <c:pt idx="236">
                  <c:v>2863.9775999999997</c:v>
                </c:pt>
                <c:pt idx="237">
                  <c:v>2802.1853999999998</c:v>
                </c:pt>
                <c:pt idx="238">
                  <c:v>2622.0677999999998</c:v>
                </c:pt>
                <c:pt idx="239">
                  <c:v>2551.9991999999997</c:v>
                </c:pt>
                <c:pt idx="240">
                  <c:v>2330.7101999999995</c:v>
                </c:pt>
                <c:pt idx="241">
                  <c:v>2139.0209999999997</c:v>
                </c:pt>
                <c:pt idx="242">
                  <c:v>2021.5242000000001</c:v>
                </c:pt>
                <c:pt idx="243">
                  <c:v>1963.9301999999998</c:v>
                </c:pt>
                <c:pt idx="244">
                  <c:v>1928.9525999999998</c:v>
                </c:pt>
                <c:pt idx="245">
                  <c:v>1925.0136</c:v>
                </c:pt>
                <c:pt idx="246">
                  <c:v>2072.598</c:v>
                </c:pt>
                <c:pt idx="247">
                  <c:v>2353.4351999999999</c:v>
                </c:pt>
                <c:pt idx="248">
                  <c:v>2656.0151999999998</c:v>
                </c:pt>
                <c:pt idx="249">
                  <c:v>2694.8022000000001</c:v>
                </c:pt>
                <c:pt idx="250">
                  <c:v>2767.0457999999999</c:v>
                </c:pt>
                <c:pt idx="251">
                  <c:v>2749.5809999999997</c:v>
                </c:pt>
                <c:pt idx="252">
                  <c:v>2711.4251999999997</c:v>
                </c:pt>
                <c:pt idx="253">
                  <c:v>2635.5348000000004</c:v>
                </c:pt>
                <c:pt idx="254">
                  <c:v>2515.5966000000003</c:v>
                </c:pt>
                <c:pt idx="255">
                  <c:v>2501.2883999999999</c:v>
                </c:pt>
                <c:pt idx="256">
                  <c:v>2515.8072000000002</c:v>
                </c:pt>
                <c:pt idx="257">
                  <c:v>2569.1832000000004</c:v>
                </c:pt>
                <c:pt idx="258">
                  <c:v>2774.3399999999997</c:v>
                </c:pt>
                <c:pt idx="259">
                  <c:v>2856.6833999999999</c:v>
                </c:pt>
                <c:pt idx="260">
                  <c:v>2827.2251999999999</c:v>
                </c:pt>
                <c:pt idx="261">
                  <c:v>2775.8832000000002</c:v>
                </c:pt>
                <c:pt idx="262">
                  <c:v>2607.4092000000001</c:v>
                </c:pt>
                <c:pt idx="263">
                  <c:v>2562.2393999999999</c:v>
                </c:pt>
                <c:pt idx="264">
                  <c:v>2354.9784</c:v>
                </c:pt>
                <c:pt idx="265">
                  <c:v>2157.1553999999996</c:v>
                </c:pt>
                <c:pt idx="266">
                  <c:v>2038.6391999999998</c:v>
                </c:pt>
                <c:pt idx="267">
                  <c:v>1973.8464000000001</c:v>
                </c:pt>
                <c:pt idx="268">
                  <c:v>1939.6157999999998</c:v>
                </c:pt>
                <c:pt idx="269">
                  <c:v>1940.8386</c:v>
                </c:pt>
                <c:pt idx="270">
                  <c:v>2085.1626000000001</c:v>
                </c:pt>
                <c:pt idx="271">
                  <c:v>2376.5807999999997</c:v>
                </c:pt>
                <c:pt idx="272">
                  <c:v>2673.7608</c:v>
                </c:pt>
                <c:pt idx="273">
                  <c:v>2714.3712</c:v>
                </c:pt>
                <c:pt idx="274">
                  <c:v>2773.9193999999998</c:v>
                </c:pt>
                <c:pt idx="275">
                  <c:v>2755.6127999999999</c:v>
                </c:pt>
                <c:pt idx="276">
                  <c:v>2707.9883999999997</c:v>
                </c:pt>
                <c:pt idx="277">
                  <c:v>2619.2622000000001</c:v>
                </c:pt>
                <c:pt idx="278">
                  <c:v>2493.2226000000001</c:v>
                </c:pt>
                <c:pt idx="279">
                  <c:v>2464.4651999999996</c:v>
                </c:pt>
                <c:pt idx="280">
                  <c:v>2453.3130000000001</c:v>
                </c:pt>
                <c:pt idx="281">
                  <c:v>2494.9757999999997</c:v>
                </c:pt>
                <c:pt idx="282">
                  <c:v>2699.712</c:v>
                </c:pt>
                <c:pt idx="283">
                  <c:v>2765.5727999999995</c:v>
                </c:pt>
                <c:pt idx="284">
                  <c:v>2721.1044000000002</c:v>
                </c:pt>
                <c:pt idx="285">
                  <c:v>2666.1156000000001</c:v>
                </c:pt>
                <c:pt idx="286">
                  <c:v>2543.5122000000001</c:v>
                </c:pt>
                <c:pt idx="287">
                  <c:v>2528.7828</c:v>
                </c:pt>
                <c:pt idx="288">
                  <c:v>2370.9</c:v>
                </c:pt>
                <c:pt idx="289">
                  <c:v>2170.2318</c:v>
                </c:pt>
                <c:pt idx="290">
                  <c:v>2030.829</c:v>
                </c:pt>
                <c:pt idx="291">
                  <c:v>1936.6271999999999</c:v>
                </c:pt>
                <c:pt idx="292">
                  <c:v>1871.223</c:v>
                </c:pt>
                <c:pt idx="293">
                  <c:v>1819.1304</c:v>
                </c:pt>
                <c:pt idx="294">
                  <c:v>1821.2358000000002</c:v>
                </c:pt>
                <c:pt idx="295">
                  <c:v>1851.3912</c:v>
                </c:pt>
                <c:pt idx="296">
                  <c:v>1963.6584</c:v>
                </c:pt>
                <c:pt idx="297">
                  <c:v>2126.1846</c:v>
                </c:pt>
                <c:pt idx="298">
                  <c:v>2304.0569999999998</c:v>
                </c:pt>
                <c:pt idx="299">
                  <c:v>2330.2889999999998</c:v>
                </c:pt>
                <c:pt idx="300">
                  <c:v>2299.6385999999998</c:v>
                </c:pt>
                <c:pt idx="301">
                  <c:v>2261.6934000000001</c:v>
                </c:pt>
                <c:pt idx="302">
                  <c:v>2175.4218000000001</c:v>
                </c:pt>
                <c:pt idx="303">
                  <c:v>2119.3932</c:v>
                </c:pt>
                <c:pt idx="304">
                  <c:v>2089.3056000000001</c:v>
                </c:pt>
                <c:pt idx="305">
                  <c:v>2114.7750000000001</c:v>
                </c:pt>
                <c:pt idx="306">
                  <c:v>2339.3369999999995</c:v>
                </c:pt>
                <c:pt idx="307">
                  <c:v>2455.2773999999999</c:v>
                </c:pt>
                <c:pt idx="308">
                  <c:v>2497.08</c:v>
                </c:pt>
                <c:pt idx="309">
                  <c:v>2494.4850000000001</c:v>
                </c:pt>
                <c:pt idx="310">
                  <c:v>2380.509</c:v>
                </c:pt>
                <c:pt idx="311">
                  <c:v>2395.9391999999998</c:v>
                </c:pt>
                <c:pt idx="312">
                  <c:v>2241.4932000000003</c:v>
                </c:pt>
                <c:pt idx="313">
                  <c:v>2056.9769999999999</c:v>
                </c:pt>
                <c:pt idx="314">
                  <c:v>1903.6877999999999</c:v>
                </c:pt>
                <c:pt idx="315">
                  <c:v>1793.2542000000001</c:v>
                </c:pt>
                <c:pt idx="316">
                  <c:v>1722.8916000000002</c:v>
                </c:pt>
                <c:pt idx="317">
                  <c:v>1680.2394000000002</c:v>
                </c:pt>
                <c:pt idx="318">
                  <c:v>1663.9392</c:v>
                </c:pt>
                <c:pt idx="319">
                  <c:v>1632.018</c:v>
                </c:pt>
                <c:pt idx="320">
                  <c:v>1670.5271999999998</c:v>
                </c:pt>
                <c:pt idx="321">
                  <c:v>1766.223</c:v>
                </c:pt>
                <c:pt idx="322">
                  <c:v>1927.5942</c:v>
                </c:pt>
                <c:pt idx="323">
                  <c:v>2008.8917999999999</c:v>
                </c:pt>
                <c:pt idx="324">
                  <c:v>2037.4169999999999</c:v>
                </c:pt>
                <c:pt idx="325">
                  <c:v>2060.8481999999999</c:v>
                </c:pt>
                <c:pt idx="326">
                  <c:v>2062.614</c:v>
                </c:pt>
                <c:pt idx="327">
                  <c:v>2006.7180000000003</c:v>
                </c:pt>
                <c:pt idx="328">
                  <c:v>1965.153</c:v>
                </c:pt>
                <c:pt idx="329">
                  <c:v>1988.3807999999999</c:v>
                </c:pt>
                <c:pt idx="330">
                  <c:v>2209.4393999999998</c:v>
                </c:pt>
                <c:pt idx="331">
                  <c:v>2349.3672000000001</c:v>
                </c:pt>
                <c:pt idx="332">
                  <c:v>2426.4497999999999</c:v>
                </c:pt>
                <c:pt idx="333">
                  <c:v>2454.1548000000003</c:v>
                </c:pt>
                <c:pt idx="334">
                  <c:v>2359.1165999999998</c:v>
                </c:pt>
                <c:pt idx="335">
                  <c:v>2337.7241999999997</c:v>
                </c:pt>
                <c:pt idx="336">
                  <c:v>2133.1806000000001</c:v>
                </c:pt>
                <c:pt idx="337">
                  <c:v>1960.2630000000001</c:v>
                </c:pt>
                <c:pt idx="338">
                  <c:v>1853.7005999999999</c:v>
                </c:pt>
                <c:pt idx="339">
                  <c:v>1785.1716000000001</c:v>
                </c:pt>
                <c:pt idx="340">
                  <c:v>1749.855</c:v>
                </c:pt>
                <c:pt idx="341">
                  <c:v>1768.8714</c:v>
                </c:pt>
                <c:pt idx="342">
                  <c:v>1972.4201999999998</c:v>
                </c:pt>
                <c:pt idx="343">
                  <c:v>2279.6490000000003</c:v>
                </c:pt>
                <c:pt idx="344">
                  <c:v>2621.3664000000003</c:v>
                </c:pt>
                <c:pt idx="345">
                  <c:v>2696.556</c:v>
                </c:pt>
                <c:pt idx="346">
                  <c:v>2791.3836000000001</c:v>
                </c:pt>
                <c:pt idx="347">
                  <c:v>2805.9726000000001</c:v>
                </c:pt>
                <c:pt idx="348">
                  <c:v>2776.7952</c:v>
                </c:pt>
                <c:pt idx="349">
                  <c:v>2723.4192000000003</c:v>
                </c:pt>
                <c:pt idx="350">
                  <c:v>2605.2348000000002</c:v>
                </c:pt>
                <c:pt idx="351">
                  <c:v>2600.5349999999999</c:v>
                </c:pt>
                <c:pt idx="352">
                  <c:v>2616.1764000000003</c:v>
                </c:pt>
                <c:pt idx="353">
                  <c:v>2666.2553999999996</c:v>
                </c:pt>
                <c:pt idx="354">
                  <c:v>2837.4654</c:v>
                </c:pt>
                <c:pt idx="355">
                  <c:v>2892.1038000000003</c:v>
                </c:pt>
                <c:pt idx="356">
                  <c:v>2855.4911999999999</c:v>
                </c:pt>
                <c:pt idx="357">
                  <c:v>2778.5484000000001</c:v>
                </c:pt>
                <c:pt idx="358">
                  <c:v>2597.2385999999997</c:v>
                </c:pt>
                <c:pt idx="359">
                  <c:v>2518.5425999999998</c:v>
                </c:pt>
                <c:pt idx="360">
                  <c:v>2306.7222000000002</c:v>
                </c:pt>
                <c:pt idx="361">
                  <c:v>2142.0096000000003</c:v>
                </c:pt>
                <c:pt idx="362">
                  <c:v>2018.7396000000003</c:v>
                </c:pt>
                <c:pt idx="363">
                  <c:v>1962.9792000000002</c:v>
                </c:pt>
                <c:pt idx="364">
                  <c:v>1916.3879999999999</c:v>
                </c:pt>
                <c:pt idx="365">
                  <c:v>1920.3276000000001</c:v>
                </c:pt>
                <c:pt idx="366">
                  <c:v>2073.9564000000005</c:v>
                </c:pt>
                <c:pt idx="367">
                  <c:v>2364.0264000000002</c:v>
                </c:pt>
                <c:pt idx="368">
                  <c:v>2657.1378</c:v>
                </c:pt>
                <c:pt idx="369">
                  <c:v>2705.8842</c:v>
                </c:pt>
                <c:pt idx="370">
                  <c:v>2788.2275999999997</c:v>
                </c:pt>
                <c:pt idx="371">
                  <c:v>2791.6644000000001</c:v>
                </c:pt>
                <c:pt idx="372">
                  <c:v>2773.2180000000003</c:v>
                </c:pt>
                <c:pt idx="373">
                  <c:v>2702.8679999999999</c:v>
                </c:pt>
                <c:pt idx="374">
                  <c:v>2580.8964000000001</c:v>
                </c:pt>
                <c:pt idx="375">
                  <c:v>2580.4758000000002</c:v>
                </c:pt>
                <c:pt idx="376">
                  <c:v>2583.4211999999998</c:v>
                </c:pt>
                <c:pt idx="377">
                  <c:v>2631.6071999999999</c:v>
                </c:pt>
                <c:pt idx="378">
                  <c:v>2816.4935999999998</c:v>
                </c:pt>
                <c:pt idx="379">
                  <c:v>2884.2480000000005</c:v>
                </c:pt>
                <c:pt idx="380">
                  <c:v>2854.0182</c:v>
                </c:pt>
                <c:pt idx="381">
                  <c:v>2785.3517999999999</c:v>
                </c:pt>
                <c:pt idx="382">
                  <c:v>2615.3346000000001</c:v>
                </c:pt>
                <c:pt idx="383">
                  <c:v>2550.8766000000001</c:v>
                </c:pt>
                <c:pt idx="384">
                  <c:v>2323.9068000000002</c:v>
                </c:pt>
                <c:pt idx="385">
                  <c:v>2138.0706</c:v>
                </c:pt>
                <c:pt idx="386">
                  <c:v>2020.1658</c:v>
                </c:pt>
                <c:pt idx="387">
                  <c:v>1954.8294000000003</c:v>
                </c:pt>
                <c:pt idx="388">
                  <c:v>1921.5498</c:v>
                </c:pt>
                <c:pt idx="389">
                  <c:v>1934.8614</c:v>
                </c:pt>
                <c:pt idx="390">
                  <c:v>2082.0383999999999</c:v>
                </c:pt>
                <c:pt idx="391">
                  <c:v>2370.9</c:v>
                </c:pt>
                <c:pt idx="392">
                  <c:v>2658.1896000000002</c:v>
                </c:pt>
                <c:pt idx="393">
                  <c:v>2712.4776000000002</c:v>
                </c:pt>
                <c:pt idx="394">
                  <c:v>2794.5401999999999</c:v>
                </c:pt>
                <c:pt idx="395">
                  <c:v>2788.3679999999999</c:v>
                </c:pt>
                <c:pt idx="396">
                  <c:v>2750.7732000000001</c:v>
                </c:pt>
                <c:pt idx="397">
                  <c:v>2662.0475999999999</c:v>
                </c:pt>
                <c:pt idx="398">
                  <c:v>2528.5025999999998</c:v>
                </c:pt>
                <c:pt idx="399">
                  <c:v>2520.8574000000003</c:v>
                </c:pt>
                <c:pt idx="400">
                  <c:v>2532.6408000000001</c:v>
                </c:pt>
                <c:pt idx="401">
                  <c:v>2593.2408</c:v>
                </c:pt>
                <c:pt idx="402">
                  <c:v>2774.7611999999995</c:v>
                </c:pt>
                <c:pt idx="403">
                  <c:v>2860.8918000000003</c:v>
                </c:pt>
                <c:pt idx="404">
                  <c:v>2831.2932000000001</c:v>
                </c:pt>
                <c:pt idx="405">
                  <c:v>2777.2860000000001</c:v>
                </c:pt>
                <c:pt idx="406">
                  <c:v>2616.1764000000003</c:v>
                </c:pt>
                <c:pt idx="407">
                  <c:v>2543.7930000000001</c:v>
                </c:pt>
                <c:pt idx="408">
                  <c:v>2316.5418</c:v>
                </c:pt>
                <c:pt idx="409">
                  <c:v>2141.2625999999996</c:v>
                </c:pt>
                <c:pt idx="410">
                  <c:v>2024.5806000000002</c:v>
                </c:pt>
                <c:pt idx="411">
                  <c:v>1949.8716000000002</c:v>
                </c:pt>
                <c:pt idx="412">
                  <c:v>1903.3482000000001</c:v>
                </c:pt>
                <c:pt idx="413">
                  <c:v>1909.6644000000001</c:v>
                </c:pt>
                <c:pt idx="414">
                  <c:v>2061.2556000000004</c:v>
                </c:pt>
                <c:pt idx="415">
                  <c:v>2354.6274000000003</c:v>
                </c:pt>
                <c:pt idx="416">
                  <c:v>2647.9494</c:v>
                </c:pt>
                <c:pt idx="417">
                  <c:v>2682.3876</c:v>
                </c:pt>
                <c:pt idx="418">
                  <c:v>2760.9432000000002</c:v>
                </c:pt>
                <c:pt idx="419">
                  <c:v>2764.5906</c:v>
                </c:pt>
                <c:pt idx="420">
                  <c:v>2723.4192000000003</c:v>
                </c:pt>
                <c:pt idx="421">
                  <c:v>2636.7972</c:v>
                </c:pt>
                <c:pt idx="422">
                  <c:v>2509.7753999999995</c:v>
                </c:pt>
                <c:pt idx="423">
                  <c:v>2511.2483999999999</c:v>
                </c:pt>
                <c:pt idx="424">
                  <c:v>2513.9838000000004</c:v>
                </c:pt>
                <c:pt idx="425">
                  <c:v>2569.7442000000001</c:v>
                </c:pt>
                <c:pt idx="426">
                  <c:v>2754</c:v>
                </c:pt>
                <c:pt idx="427">
                  <c:v>2846.4431999999997</c:v>
                </c:pt>
                <c:pt idx="428">
                  <c:v>2829.3989999999999</c:v>
                </c:pt>
                <c:pt idx="429">
                  <c:v>2771.2541999999999</c:v>
                </c:pt>
                <c:pt idx="430">
                  <c:v>2597.8698000000004</c:v>
                </c:pt>
                <c:pt idx="431">
                  <c:v>2559.0132000000003</c:v>
                </c:pt>
                <c:pt idx="432">
                  <c:v>2342.3532</c:v>
                </c:pt>
                <c:pt idx="433">
                  <c:v>2148.3258000000001</c:v>
                </c:pt>
                <c:pt idx="434">
                  <c:v>2031.6438000000003</c:v>
                </c:pt>
                <c:pt idx="435">
                  <c:v>1965.6281999999999</c:v>
                </c:pt>
                <c:pt idx="436">
                  <c:v>1917.5429999999999</c:v>
                </c:pt>
                <c:pt idx="437">
                  <c:v>1907.355</c:v>
                </c:pt>
                <c:pt idx="438">
                  <c:v>2060.5085999999997</c:v>
                </c:pt>
                <c:pt idx="439">
                  <c:v>2344.4573999999998</c:v>
                </c:pt>
                <c:pt idx="440">
                  <c:v>2625.2946000000002</c:v>
                </c:pt>
                <c:pt idx="441">
                  <c:v>2653.9110000000001</c:v>
                </c:pt>
                <c:pt idx="442">
                  <c:v>2699.9928</c:v>
                </c:pt>
                <c:pt idx="443">
                  <c:v>2683.2293999999997</c:v>
                </c:pt>
                <c:pt idx="444">
                  <c:v>2645.5643999999998</c:v>
                </c:pt>
                <c:pt idx="445">
                  <c:v>2577.3191999999999</c:v>
                </c:pt>
                <c:pt idx="446">
                  <c:v>2446.0889999999999</c:v>
                </c:pt>
                <c:pt idx="447">
                  <c:v>2398.8150000000001</c:v>
                </c:pt>
                <c:pt idx="448">
                  <c:v>2384.8572000000004</c:v>
                </c:pt>
                <c:pt idx="449">
                  <c:v>2414.5962</c:v>
                </c:pt>
                <c:pt idx="450">
                  <c:v>2590.6458000000002</c:v>
                </c:pt>
                <c:pt idx="451">
                  <c:v>2683.0188000000003</c:v>
                </c:pt>
                <c:pt idx="452">
                  <c:v>2652.5783999999999</c:v>
                </c:pt>
                <c:pt idx="453">
                  <c:v>2593.8719999999998</c:v>
                </c:pt>
                <c:pt idx="454">
                  <c:v>2464.7459999999996</c:v>
                </c:pt>
                <c:pt idx="455">
                  <c:v>2472.1806000000001</c:v>
                </c:pt>
                <c:pt idx="456">
                  <c:v>2319.4877999999999</c:v>
                </c:pt>
                <c:pt idx="457">
                  <c:v>2137.7309999999998</c:v>
                </c:pt>
                <c:pt idx="458">
                  <c:v>1992.3198000000002</c:v>
                </c:pt>
                <c:pt idx="459">
                  <c:v>1899.6125999999999</c:v>
                </c:pt>
                <c:pt idx="460">
                  <c:v>1830.3366000000001</c:v>
                </c:pt>
                <c:pt idx="461">
                  <c:v>1786.7339999999999</c:v>
                </c:pt>
                <c:pt idx="462">
                  <c:v>1791.624</c:v>
                </c:pt>
                <c:pt idx="463">
                  <c:v>1829.1821999999997</c:v>
                </c:pt>
                <c:pt idx="464">
                  <c:v>1945.1171999999999</c:v>
                </c:pt>
                <c:pt idx="465">
                  <c:v>2094.1956</c:v>
                </c:pt>
                <c:pt idx="466">
                  <c:v>2260.4303999999997</c:v>
                </c:pt>
                <c:pt idx="467">
                  <c:v>2281.893</c:v>
                </c:pt>
                <c:pt idx="468">
                  <c:v>2258.8175999999999</c:v>
                </c:pt>
                <c:pt idx="469">
                  <c:v>2218.5576000000001</c:v>
                </c:pt>
                <c:pt idx="470">
                  <c:v>2129.9202</c:v>
                </c:pt>
                <c:pt idx="471">
                  <c:v>2059.6260000000002</c:v>
                </c:pt>
                <c:pt idx="472">
                  <c:v>2020.7772</c:v>
                </c:pt>
                <c:pt idx="473">
                  <c:v>2029.4706000000001</c:v>
                </c:pt>
                <c:pt idx="474">
                  <c:v>2229.3588000000004</c:v>
                </c:pt>
                <c:pt idx="475">
                  <c:v>2367.2525999999998</c:v>
                </c:pt>
                <c:pt idx="476">
                  <c:v>2419.7867999999999</c:v>
                </c:pt>
                <c:pt idx="477">
                  <c:v>2400.288</c:v>
                </c:pt>
                <c:pt idx="478">
                  <c:v>2289.8892000000001</c:v>
                </c:pt>
                <c:pt idx="479">
                  <c:v>2322.2934</c:v>
                </c:pt>
                <c:pt idx="480">
                  <c:v>2172.6161999999995</c:v>
                </c:pt>
                <c:pt idx="481">
                  <c:v>2001.0132000000001</c:v>
                </c:pt>
                <c:pt idx="482">
                  <c:v>1848.2670000000001</c:v>
                </c:pt>
                <c:pt idx="483">
                  <c:v>1756.7820000000002</c:v>
                </c:pt>
                <c:pt idx="484">
                  <c:v>1690.0194000000001</c:v>
                </c:pt>
                <c:pt idx="485">
                  <c:v>1656.9438</c:v>
                </c:pt>
                <c:pt idx="486">
                  <c:v>1647.2994000000001</c:v>
                </c:pt>
                <c:pt idx="487">
                  <c:v>1620.2682</c:v>
                </c:pt>
                <c:pt idx="488">
                  <c:v>1635.4140000000002</c:v>
                </c:pt>
                <c:pt idx="489">
                  <c:v>1736.8145999999999</c:v>
                </c:pt>
                <c:pt idx="490">
                  <c:v>1888.6098000000002</c:v>
                </c:pt>
                <c:pt idx="491">
                  <c:v>1967.3940000000002</c:v>
                </c:pt>
                <c:pt idx="492">
                  <c:v>1972.8276000000001</c:v>
                </c:pt>
                <c:pt idx="493">
                  <c:v>1986.5466000000001</c:v>
                </c:pt>
                <c:pt idx="494">
                  <c:v>1967.2583999999997</c:v>
                </c:pt>
                <c:pt idx="495">
                  <c:v>1914.5544</c:v>
                </c:pt>
                <c:pt idx="496">
                  <c:v>1889.3567999999998</c:v>
                </c:pt>
                <c:pt idx="497">
                  <c:v>1896.2844000000002</c:v>
                </c:pt>
                <c:pt idx="498">
                  <c:v>2104.2474000000002</c:v>
                </c:pt>
                <c:pt idx="499">
                  <c:v>2268.8472000000002</c:v>
                </c:pt>
                <c:pt idx="500">
                  <c:v>2352.7338000000004</c:v>
                </c:pt>
                <c:pt idx="501">
                  <c:v>2379.6672000000003</c:v>
                </c:pt>
                <c:pt idx="502">
                  <c:v>2296.5522000000001</c:v>
                </c:pt>
                <c:pt idx="503">
                  <c:v>2285.2596000000003</c:v>
                </c:pt>
                <c:pt idx="504">
                  <c:v>2090.3922000000002</c:v>
                </c:pt>
                <c:pt idx="505">
                  <c:v>1932.0767999999998</c:v>
                </c:pt>
                <c:pt idx="506">
                  <c:v>1819.9451999999999</c:v>
                </c:pt>
                <c:pt idx="507">
                  <c:v>1762.623</c:v>
                </c:pt>
                <c:pt idx="508">
                  <c:v>1727.0346</c:v>
                </c:pt>
                <c:pt idx="509">
                  <c:v>1751.8920000000001</c:v>
                </c:pt>
                <c:pt idx="510">
                  <c:v>1943.0118</c:v>
                </c:pt>
                <c:pt idx="511">
                  <c:v>2235.5309999999999</c:v>
                </c:pt>
                <c:pt idx="512">
                  <c:v>2549.895</c:v>
                </c:pt>
                <c:pt idx="513">
                  <c:v>2642.9694</c:v>
                </c:pt>
                <c:pt idx="514">
                  <c:v>2726.0142000000001</c:v>
                </c:pt>
                <c:pt idx="515">
                  <c:v>2748.0378000000001</c:v>
                </c:pt>
                <c:pt idx="516">
                  <c:v>2748.0378000000001</c:v>
                </c:pt>
                <c:pt idx="517">
                  <c:v>2695.1532000000002</c:v>
                </c:pt>
                <c:pt idx="518">
                  <c:v>2564.4839999999999</c:v>
                </c:pt>
                <c:pt idx="519">
                  <c:v>2557.6103999999996</c:v>
                </c:pt>
                <c:pt idx="520">
                  <c:v>2576.2674000000002</c:v>
                </c:pt>
                <c:pt idx="521">
                  <c:v>2615.1941999999999</c:v>
                </c:pt>
                <c:pt idx="522">
                  <c:v>2776.6548000000003</c:v>
                </c:pt>
                <c:pt idx="523">
                  <c:v>2854.5792000000001</c:v>
                </c:pt>
                <c:pt idx="524">
                  <c:v>2819.3693999999996</c:v>
                </c:pt>
                <c:pt idx="525">
                  <c:v>2743.7592</c:v>
                </c:pt>
                <c:pt idx="526">
                  <c:v>2543.7930000000001</c:v>
                </c:pt>
                <c:pt idx="527">
                  <c:v>2476.5996000000005</c:v>
                </c:pt>
                <c:pt idx="528">
                  <c:v>2266.5330000000004</c:v>
                </c:pt>
                <c:pt idx="529">
                  <c:v>2091.6150000000002</c:v>
                </c:pt>
                <c:pt idx="530">
                  <c:v>1979.2116000000001</c:v>
                </c:pt>
                <c:pt idx="531">
                  <c:v>1926.1680000000001</c:v>
                </c:pt>
                <c:pt idx="532">
                  <c:v>1894.9259999999999</c:v>
                </c:pt>
                <c:pt idx="533">
                  <c:v>1891.5305999999998</c:v>
                </c:pt>
                <c:pt idx="534">
                  <c:v>2050.1856000000002</c:v>
                </c:pt>
                <c:pt idx="535">
                  <c:v>2336.181</c:v>
                </c:pt>
                <c:pt idx="536">
                  <c:v>2634.7631999999999</c:v>
                </c:pt>
                <c:pt idx="537">
                  <c:v>2717.3868000000002</c:v>
                </c:pt>
                <c:pt idx="538">
                  <c:v>2813.2674000000002</c:v>
                </c:pt>
                <c:pt idx="539">
                  <c:v>2816.4234000000001</c:v>
                </c:pt>
                <c:pt idx="540">
                  <c:v>2788.7885999999999</c:v>
                </c:pt>
                <c:pt idx="541">
                  <c:v>2721.3150000000001</c:v>
                </c:pt>
                <c:pt idx="542">
                  <c:v>2590.3650000000002</c:v>
                </c:pt>
                <c:pt idx="543">
                  <c:v>2592.1188000000002</c:v>
                </c:pt>
                <c:pt idx="544">
                  <c:v>2613.5111999999995</c:v>
                </c:pt>
                <c:pt idx="545">
                  <c:v>2655.8051999999998</c:v>
                </c:pt>
                <c:pt idx="546">
                  <c:v>2825.7522000000004</c:v>
                </c:pt>
                <c:pt idx="547">
                  <c:v>2932.4334000000003</c:v>
                </c:pt>
                <c:pt idx="548">
                  <c:v>2902.9049999999997</c:v>
                </c:pt>
                <c:pt idx="549">
                  <c:v>2833.1165999999998</c:v>
                </c:pt>
                <c:pt idx="550">
                  <c:v>2635.5348000000004</c:v>
                </c:pt>
                <c:pt idx="551">
                  <c:v>2576.4774000000002</c:v>
                </c:pt>
                <c:pt idx="552">
                  <c:v>2369.7773999999999</c:v>
                </c:pt>
                <c:pt idx="553">
                  <c:v>2157.6984000000002</c:v>
                </c:pt>
                <c:pt idx="554">
                  <c:v>2036.8733999999999</c:v>
                </c:pt>
                <c:pt idx="555">
                  <c:v>1987.3619999999996</c:v>
                </c:pt>
                <c:pt idx="556">
                  <c:v>1950.3468</c:v>
                </c:pt>
                <c:pt idx="557">
                  <c:v>1950.6186000000002</c:v>
                </c:pt>
                <c:pt idx="558">
                  <c:v>2099.8332</c:v>
                </c:pt>
                <c:pt idx="559">
                  <c:v>2389.6271999999999</c:v>
                </c:pt>
                <c:pt idx="560">
                  <c:v>2694.3816000000002</c:v>
                </c:pt>
                <c:pt idx="561">
                  <c:v>2780.7228</c:v>
                </c:pt>
                <c:pt idx="562">
                  <c:v>2875.4808000000003</c:v>
                </c:pt>
                <c:pt idx="563">
                  <c:v>2871.3425999999999</c:v>
                </c:pt>
                <c:pt idx="564">
                  <c:v>2857.8756000000003</c:v>
                </c:pt>
                <c:pt idx="565">
                  <c:v>2783.3177999999998</c:v>
                </c:pt>
                <c:pt idx="566">
                  <c:v>2647.6686</c:v>
                </c:pt>
                <c:pt idx="567">
                  <c:v>2641.9877999999999</c:v>
                </c:pt>
                <c:pt idx="568">
                  <c:v>2649.7026000000001</c:v>
                </c:pt>
                <c:pt idx="569">
                  <c:v>2717.5974000000001</c:v>
                </c:pt>
                <c:pt idx="570">
                  <c:v>2900.0291999999999</c:v>
                </c:pt>
                <c:pt idx="571">
                  <c:v>3018.2136</c:v>
                </c:pt>
                <c:pt idx="572">
                  <c:v>2983.6349999999998</c:v>
                </c:pt>
                <c:pt idx="573">
                  <c:v>2897.7150000000001</c:v>
                </c:pt>
                <c:pt idx="574">
                  <c:v>2693.7503999999999</c:v>
                </c:pt>
                <c:pt idx="575">
                  <c:v>2617.3686000000002</c:v>
                </c:pt>
                <c:pt idx="576">
                  <c:v>2379.5268000000001</c:v>
                </c:pt>
                <c:pt idx="577">
                  <c:v>2186.2938000000004</c:v>
                </c:pt>
                <c:pt idx="578">
                  <c:v>2070.2208000000001</c:v>
                </c:pt>
                <c:pt idx="579">
                  <c:v>2001.1487999999999</c:v>
                </c:pt>
                <c:pt idx="580">
                  <c:v>1954.9649999999999</c:v>
                </c:pt>
                <c:pt idx="581">
                  <c:v>1960.8059999999998</c:v>
                </c:pt>
                <c:pt idx="582">
                  <c:v>2124.7583999999997</c:v>
                </c:pt>
                <c:pt idx="583">
                  <c:v>2407.8630000000003</c:v>
                </c:pt>
                <c:pt idx="584">
                  <c:v>2729.1006000000002</c:v>
                </c:pt>
                <c:pt idx="585">
                  <c:v>2832.2046000000005</c:v>
                </c:pt>
                <c:pt idx="586">
                  <c:v>2944.3571999999999</c:v>
                </c:pt>
                <c:pt idx="587">
                  <c:v>2981.4611999999997</c:v>
                </c:pt>
                <c:pt idx="588">
                  <c:v>3000.6792</c:v>
                </c:pt>
                <c:pt idx="589">
                  <c:v>2956.7015999999999</c:v>
                </c:pt>
                <c:pt idx="590">
                  <c:v>2810.3915999999999</c:v>
                </c:pt>
                <c:pt idx="591">
                  <c:v>2818.5978</c:v>
                </c:pt>
                <c:pt idx="592">
                  <c:v>2837.3249999999998</c:v>
                </c:pt>
                <c:pt idx="593">
                  <c:v>2887.6146000000003</c:v>
                </c:pt>
                <c:pt idx="594">
                  <c:v>3024.6666</c:v>
                </c:pt>
                <c:pt idx="595">
                  <c:v>3108.5532000000003</c:v>
                </c:pt>
                <c:pt idx="596">
                  <c:v>3056.7203999999997</c:v>
                </c:pt>
                <c:pt idx="597">
                  <c:v>2969.6075999999998</c:v>
                </c:pt>
                <c:pt idx="598">
                  <c:v>2757.8573999999999</c:v>
                </c:pt>
                <c:pt idx="599">
                  <c:v>2672.0772000000002</c:v>
                </c:pt>
                <c:pt idx="600">
                  <c:v>2428.4135999999999</c:v>
                </c:pt>
                <c:pt idx="601">
                  <c:v>2219.259</c:v>
                </c:pt>
                <c:pt idx="602">
                  <c:v>2094.3317999999999</c:v>
                </c:pt>
                <c:pt idx="603">
                  <c:v>2030.625</c:v>
                </c:pt>
                <c:pt idx="604">
                  <c:v>2000.13</c:v>
                </c:pt>
                <c:pt idx="605">
                  <c:v>1987.7016000000001</c:v>
                </c:pt>
                <c:pt idx="606">
                  <c:v>2129.9879999999998</c:v>
                </c:pt>
                <c:pt idx="607">
                  <c:v>2414.6664000000001</c:v>
                </c:pt>
                <c:pt idx="608">
                  <c:v>2734.2906000000003</c:v>
                </c:pt>
                <c:pt idx="609">
                  <c:v>2862.5051999999996</c:v>
                </c:pt>
                <c:pt idx="610">
                  <c:v>2983.4951999999998</c:v>
                </c:pt>
                <c:pt idx="611">
                  <c:v>3016.3199999999997</c:v>
                </c:pt>
                <c:pt idx="612">
                  <c:v>3027.8232000000003</c:v>
                </c:pt>
                <c:pt idx="613">
                  <c:v>2980.3385999999996</c:v>
                </c:pt>
                <c:pt idx="614">
                  <c:v>2820.4211999999998</c:v>
                </c:pt>
                <c:pt idx="615">
                  <c:v>2803.0974000000001</c:v>
                </c:pt>
                <c:pt idx="616">
                  <c:v>2813.0567999999998</c:v>
                </c:pt>
                <c:pt idx="617">
                  <c:v>2846.2325999999998</c:v>
                </c:pt>
                <c:pt idx="618">
                  <c:v>2982.3024</c:v>
                </c:pt>
                <c:pt idx="619">
                  <c:v>3071.4492</c:v>
                </c:pt>
                <c:pt idx="620">
                  <c:v>3006.2202000000002</c:v>
                </c:pt>
                <c:pt idx="621">
                  <c:v>2934.6077999999998</c:v>
                </c:pt>
                <c:pt idx="622">
                  <c:v>2781.2838000000002</c:v>
                </c:pt>
                <c:pt idx="623">
                  <c:v>2760.6630000000005</c:v>
                </c:pt>
                <c:pt idx="624">
                  <c:v>2567.2194</c:v>
                </c:pt>
                <c:pt idx="625">
                  <c:v>2327.1329999999998</c:v>
                </c:pt>
                <c:pt idx="626">
                  <c:v>2146.0848000000001</c:v>
                </c:pt>
                <c:pt idx="627">
                  <c:v>2055.0756000000001</c:v>
                </c:pt>
                <c:pt idx="628">
                  <c:v>1989.2634</c:v>
                </c:pt>
                <c:pt idx="629">
                  <c:v>1944.8454000000002</c:v>
                </c:pt>
                <c:pt idx="630">
                  <c:v>1922.5686000000001</c:v>
                </c:pt>
                <c:pt idx="631">
                  <c:v>1933.5029999999997</c:v>
                </c:pt>
                <c:pt idx="632">
                  <c:v>2058.1998000000003</c:v>
                </c:pt>
                <c:pt idx="633">
                  <c:v>2269.8293999999996</c:v>
                </c:pt>
                <c:pt idx="634">
                  <c:v>2500.2366000000002</c:v>
                </c:pt>
                <c:pt idx="635">
                  <c:v>2567.0789999999997</c:v>
                </c:pt>
                <c:pt idx="636">
                  <c:v>2567.3591999999999</c:v>
                </c:pt>
                <c:pt idx="637">
                  <c:v>2528.5025999999998</c:v>
                </c:pt>
                <c:pt idx="638">
                  <c:v>2434.2353999999996</c:v>
                </c:pt>
                <c:pt idx="639">
                  <c:v>2361.9917999999998</c:v>
                </c:pt>
                <c:pt idx="640">
                  <c:v>2314.4376000000002</c:v>
                </c:pt>
                <c:pt idx="641">
                  <c:v>2320.9607999999998</c:v>
                </c:pt>
                <c:pt idx="642">
                  <c:v>2504.3045999999999</c:v>
                </c:pt>
                <c:pt idx="643">
                  <c:v>2656.0853999999995</c:v>
                </c:pt>
                <c:pt idx="644">
                  <c:v>2702.0268000000001</c:v>
                </c:pt>
                <c:pt idx="645">
                  <c:v>2694.732</c:v>
                </c:pt>
                <c:pt idx="646">
                  <c:v>2565.3252000000002</c:v>
                </c:pt>
                <c:pt idx="647">
                  <c:v>2577.5297999999998</c:v>
                </c:pt>
                <c:pt idx="648">
                  <c:v>2396.0093999999999</c:v>
                </c:pt>
                <c:pt idx="649">
                  <c:v>2189.2392</c:v>
                </c:pt>
                <c:pt idx="650">
                  <c:v>2045.4312</c:v>
                </c:pt>
                <c:pt idx="651">
                  <c:v>1942.6722</c:v>
                </c:pt>
                <c:pt idx="652">
                  <c:v>1872.2418</c:v>
                </c:pt>
                <c:pt idx="653">
                  <c:v>1809.0786000000001</c:v>
                </c:pt>
                <c:pt idx="654">
                  <c:v>1777.1574000000001</c:v>
                </c:pt>
                <c:pt idx="655">
                  <c:v>1721.7371999999998</c:v>
                </c:pt>
                <c:pt idx="656">
                  <c:v>1739.3274000000001</c:v>
                </c:pt>
                <c:pt idx="657">
                  <c:v>1869.3894</c:v>
                </c:pt>
                <c:pt idx="658">
                  <c:v>2076.8088000000002</c:v>
                </c:pt>
                <c:pt idx="659">
                  <c:v>2230.0601999999999</c:v>
                </c:pt>
                <c:pt idx="660">
                  <c:v>2283.7169999999996</c:v>
                </c:pt>
                <c:pt idx="661">
                  <c:v>2328.7464</c:v>
                </c:pt>
                <c:pt idx="662">
                  <c:v>2311.7724000000003</c:v>
                </c:pt>
                <c:pt idx="663">
                  <c:v>2226.0623999999998</c:v>
                </c:pt>
                <c:pt idx="664">
                  <c:v>2181.5237999999999</c:v>
                </c:pt>
                <c:pt idx="665">
                  <c:v>2177.3159999999998</c:v>
                </c:pt>
                <c:pt idx="666">
                  <c:v>2348.6657999999998</c:v>
                </c:pt>
                <c:pt idx="667">
                  <c:v>2520.5064000000002</c:v>
                </c:pt>
                <c:pt idx="668">
                  <c:v>2601.0263999999997</c:v>
                </c:pt>
                <c:pt idx="669">
                  <c:v>2630.2044000000001</c:v>
                </c:pt>
                <c:pt idx="670">
                  <c:v>2527.0296000000003</c:v>
                </c:pt>
                <c:pt idx="671">
                  <c:v>2492.8014000000003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9F-41F4-AF2A-73F140AA5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3612264"/>
        <c:axId val="783617840"/>
      </c:lineChart>
      <c:catAx>
        <c:axId val="783612264"/>
        <c:scaling>
          <c:orientation val="minMax"/>
        </c:scaling>
        <c:delete val="1"/>
        <c:axPos val="b"/>
        <c:majorTickMark val="none"/>
        <c:minorTickMark val="none"/>
        <c:tickLblPos val="nextTo"/>
        <c:crossAx val="783617840"/>
        <c:crosses val="autoZero"/>
        <c:auto val="1"/>
        <c:lblAlgn val="ctr"/>
        <c:lblOffset val="100"/>
        <c:noMultiLvlLbl val="0"/>
      </c:catAx>
      <c:valAx>
        <c:axId val="783617840"/>
        <c:scaling>
          <c:orientation val="minMax"/>
        </c:scaling>
        <c:delete val="1"/>
        <c:axPos val="l"/>
        <c:numFmt formatCode="0.0000" sourceLinked="1"/>
        <c:majorTickMark val="none"/>
        <c:minorTickMark val="none"/>
        <c:tickLblPos val="nextTo"/>
        <c:crossAx val="783612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Hoja1!$H$2:$H$49</c:f>
              <c:numCache>
                <c:formatCode>0.0000</c:formatCode>
                <c:ptCount val="48"/>
                <c:pt idx="0">
                  <c:v>0.54478146206363232</c:v>
                </c:pt>
                <c:pt idx="1">
                  <c:v>0.47924527659422306</c:v>
                </c:pt>
                <c:pt idx="2">
                  <c:v>0.43564261749936617</c:v>
                </c:pt>
                <c:pt idx="3">
                  <c:v>0.4150109779040031</c:v>
                </c:pt>
                <c:pt idx="4">
                  <c:v>0.40338360214914831</c:v>
                </c:pt>
                <c:pt idx="5">
                  <c:v>0.41054423419527292</c:v>
                </c:pt>
                <c:pt idx="6">
                  <c:v>0.47757921219381783</c:v>
                </c:pt>
                <c:pt idx="7">
                  <c:v>0.53699257190730132</c:v>
                </c:pt>
                <c:pt idx="8">
                  <c:v>0.60073080924244471</c:v>
                </c:pt>
                <c:pt idx="9">
                  <c:v>0.66607873638757864</c:v>
                </c:pt>
                <c:pt idx="10">
                  <c:v>0.72948723967753715</c:v>
                </c:pt>
                <c:pt idx="11">
                  <c:v>0.77658816406490205</c:v>
                </c:pt>
                <c:pt idx="12">
                  <c:v>0.80519207787213354</c:v>
                </c:pt>
                <c:pt idx="13">
                  <c:v>0.81454862917842219</c:v>
                </c:pt>
                <c:pt idx="14">
                  <c:v>0.7921934692434055</c:v>
                </c:pt>
                <c:pt idx="15">
                  <c:v>0.76699778453002376</c:v>
                </c:pt>
                <c:pt idx="16">
                  <c:v>0.76489275817591296</c:v>
                </c:pt>
                <c:pt idx="17">
                  <c:v>0.77782447973120949</c:v>
                </c:pt>
                <c:pt idx="18">
                  <c:v>0.77110806979874846</c:v>
                </c:pt>
                <c:pt idx="19">
                  <c:v>0.7504276645102439</c:v>
                </c:pt>
                <c:pt idx="20">
                  <c:v>0.74947594101780468</c:v>
                </c:pt>
                <c:pt idx="21">
                  <c:v>0.81087284116730518</c:v>
                </c:pt>
                <c:pt idx="22">
                  <c:v>0.77217744712720338</c:v>
                </c:pt>
                <c:pt idx="23">
                  <c:v>0.68880896209604248</c:v>
                </c:pt>
                <c:pt idx="24">
                  <c:v>0.55068845312545955</c:v>
                </c:pt>
                <c:pt idx="25">
                  <c:v>0.49017617995264073</c:v>
                </c:pt>
                <c:pt idx="26">
                  <c:v>0.44827497346994738</c:v>
                </c:pt>
                <c:pt idx="27">
                  <c:v>0.42743069144559309</c:v>
                </c:pt>
                <c:pt idx="28">
                  <c:v>0.41683113962947299</c:v>
                </c:pt>
                <c:pt idx="29">
                  <c:v>0.44423351461918431</c:v>
                </c:pt>
                <c:pt idx="30">
                  <c:v>0.55171627712920734</c:v>
                </c:pt>
                <c:pt idx="31">
                  <c:v>0.68833681399344204</c:v>
                </c:pt>
                <c:pt idx="32">
                  <c:v>0.77473743690894659</c:v>
                </c:pt>
                <c:pt idx="33">
                  <c:v>0.81369295148346421</c:v>
                </c:pt>
                <c:pt idx="34">
                  <c:v>0.84539624416722348</c:v>
                </c:pt>
                <c:pt idx="35">
                  <c:v>0.85467780399373294</c:v>
                </c:pt>
                <c:pt idx="36">
                  <c:v>0.86073251706698017</c:v>
                </c:pt>
                <c:pt idx="37">
                  <c:v>0.85404575296018903</c:v>
                </c:pt>
                <c:pt idx="38">
                  <c:v>0.79992044282489361</c:v>
                </c:pt>
                <c:pt idx="39">
                  <c:v>0.79898901417782198</c:v>
                </c:pt>
                <c:pt idx="40">
                  <c:v>0.80075226865200033</c:v>
                </c:pt>
                <c:pt idx="41">
                  <c:v>0.82177671625334192</c:v>
                </c:pt>
                <c:pt idx="42">
                  <c:v>0.89915558508651683</c:v>
                </c:pt>
                <c:pt idx="43">
                  <c:v>0.93282190705502288</c:v>
                </c:pt>
                <c:pt idx="44">
                  <c:v>0.92204345914695218</c:v>
                </c:pt>
                <c:pt idx="45">
                  <c:v>0.876367883010153</c:v>
                </c:pt>
                <c:pt idx="46">
                  <c:v>0.78568236220174303</c:v>
                </c:pt>
                <c:pt idx="47">
                  <c:v>0.73426727307735296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9E-4661-A67E-CBB215640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0582512"/>
        <c:axId val="540578904"/>
      </c:lineChart>
      <c:catAx>
        <c:axId val="540582512"/>
        <c:scaling>
          <c:orientation val="minMax"/>
        </c:scaling>
        <c:delete val="1"/>
        <c:axPos val="b"/>
        <c:majorTickMark val="none"/>
        <c:minorTickMark val="none"/>
        <c:tickLblPos val="nextTo"/>
        <c:crossAx val="540578904"/>
        <c:crosses val="autoZero"/>
        <c:auto val="1"/>
        <c:lblAlgn val="ctr"/>
        <c:lblOffset val="100"/>
        <c:noMultiLvlLbl val="0"/>
      </c:catAx>
      <c:valAx>
        <c:axId val="540578904"/>
        <c:scaling>
          <c:orientation val="minMax"/>
          <c:min val="0.4"/>
        </c:scaling>
        <c:delete val="1"/>
        <c:axPos val="l"/>
        <c:numFmt formatCode="0.0000" sourceLinked="1"/>
        <c:majorTickMark val="none"/>
        <c:minorTickMark val="none"/>
        <c:tickLblPos val="nextTo"/>
        <c:crossAx val="54058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0T01:13:03.578" idx="1">
    <p:pos x="6520" y="1040"/>
    <p:text>management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D7CB0-78A8-498B-85B9-5BADAB8220F3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A55AD80-9F1F-43DB-88BE-0235E5ED8548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2000" dirty="0"/>
            <a:t>  </a:t>
          </a:r>
          <a:r>
            <a:rPr lang="es-ES" sz="2000" dirty="0" err="1"/>
            <a:t>Bilevel</a:t>
          </a:r>
          <a:r>
            <a:rPr lang="es-ES" sz="2000" dirty="0"/>
            <a:t> </a:t>
          </a:r>
          <a:r>
            <a:rPr lang="es-ES" sz="2000" dirty="0" err="1"/>
            <a:t>Proactive</a:t>
          </a:r>
          <a:r>
            <a:rPr lang="es-ES" sz="2000" dirty="0"/>
            <a:t> </a:t>
          </a:r>
          <a:r>
            <a:rPr lang="es-ES" sz="2000" i="1" u="sng" dirty="0" err="1" smtClean="0"/>
            <a:t>Cost</a:t>
          </a:r>
          <a:r>
            <a:rPr lang="es-ES" sz="2000" i="1" u="sng" dirty="0" smtClean="0"/>
            <a:t> Min</a:t>
          </a:r>
          <a:endParaRPr lang="es-ES" sz="2000" i="1" u="sng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2000" dirty="0" err="1"/>
            <a:t>Elastic</a:t>
          </a:r>
          <a:r>
            <a:rPr lang="es-ES" sz="2000" dirty="0"/>
            <a:t> </a:t>
          </a:r>
          <a:r>
            <a:rPr lang="es-ES" sz="2000" dirty="0" err="1"/>
            <a:t>Demand</a:t>
          </a:r>
          <a:r>
            <a:rPr lang="es-ES" sz="2000" dirty="0"/>
            <a:t>- Cournot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s-ES" sz="2000" b="1" dirty="0"/>
            <a:t>BP</a:t>
          </a:r>
          <a:endParaRPr lang="es-ES" sz="2000" dirty="0"/>
        </a:p>
      </dgm:t>
    </dgm:pt>
    <dgm:pt modelId="{CD4A2E56-35F3-4FDF-B297-4C9F93E57E6D}" type="sibTrans" cxnId="{38A9A726-B56F-4A5D-8901-45BA15ED70BF}">
      <dgm:prSet/>
      <dgm:spPr/>
      <dgm:t>
        <a:bodyPr/>
        <a:lstStyle/>
        <a:p>
          <a:endParaRPr lang="es-ES" sz="1400"/>
        </a:p>
      </dgm:t>
    </dgm:pt>
    <dgm:pt modelId="{918773ED-8914-4C33-AC94-9682D652F13E}" type="parTrans" cxnId="{38A9A726-B56F-4A5D-8901-45BA15ED70BF}">
      <dgm:prSet/>
      <dgm:spPr/>
      <dgm:t>
        <a:bodyPr/>
        <a:lstStyle/>
        <a:p>
          <a:endParaRPr lang="es-ES" sz="1400"/>
        </a:p>
      </dgm:t>
    </dgm:pt>
    <dgm:pt modelId="{16DF7317-50E9-4FE4-B964-06B261154F60}" type="pres">
      <dgm:prSet presAssocID="{D92D7CB0-78A8-498B-85B9-5BADAB8220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EA1693B-7675-4017-BA06-526995416523}" type="pres">
      <dgm:prSet presAssocID="{BA55AD80-9F1F-43DB-88BE-0235E5ED8548}" presName="node" presStyleLbl="node1" presStyleIdx="0" presStyleCnt="1" custScaleX="207287" custLinFactNeighborX="-10701" custLinFactNeighborY="-328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81A7BA0-A9DC-45B2-A169-117DC60AAA61}" type="presOf" srcId="{D92D7CB0-78A8-498B-85B9-5BADAB8220F3}" destId="{16DF7317-50E9-4FE4-B964-06B261154F60}" srcOrd="0" destOrd="0" presId="urn:microsoft.com/office/officeart/2005/8/layout/default"/>
    <dgm:cxn modelId="{38A9A726-B56F-4A5D-8901-45BA15ED70BF}" srcId="{D92D7CB0-78A8-498B-85B9-5BADAB8220F3}" destId="{BA55AD80-9F1F-43DB-88BE-0235E5ED8548}" srcOrd="0" destOrd="0" parTransId="{918773ED-8914-4C33-AC94-9682D652F13E}" sibTransId="{CD4A2E56-35F3-4FDF-B297-4C9F93E57E6D}"/>
    <dgm:cxn modelId="{F8418303-8192-47F9-8516-772860DE0909}" type="presOf" srcId="{BA55AD80-9F1F-43DB-88BE-0235E5ED8548}" destId="{5EA1693B-7675-4017-BA06-526995416523}" srcOrd="0" destOrd="0" presId="urn:microsoft.com/office/officeart/2005/8/layout/default"/>
    <dgm:cxn modelId="{A6029778-E119-43A8-BC86-76458A94000C}" type="presParOf" srcId="{16DF7317-50E9-4FE4-B964-06B261154F60}" destId="{5EA1693B-7675-4017-BA06-526995416523}" srcOrd="0" destOrd="0" presId="urn:microsoft.com/office/officeart/2005/8/layout/default"/>
  </dgm:cxnLst>
  <dgm:bg>
    <a:solidFill>
      <a:schemeClr val="accent2">
        <a:lumMod val="40000"/>
        <a:lumOff val="6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1693B-7675-4017-BA06-526995416523}">
      <dsp:nvSpPr>
        <dsp:cNvPr id="0" name=""/>
        <dsp:cNvSpPr/>
      </dsp:nvSpPr>
      <dsp:spPr>
        <a:xfrm>
          <a:off x="0" y="0"/>
          <a:ext cx="3638085" cy="1053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2000" kern="1200" dirty="0"/>
            <a:t>  </a:t>
          </a:r>
          <a:r>
            <a:rPr lang="es-ES" sz="2000" kern="1200" dirty="0" err="1"/>
            <a:t>Bilevel</a:t>
          </a:r>
          <a:r>
            <a:rPr lang="es-ES" sz="2000" kern="1200" dirty="0"/>
            <a:t> </a:t>
          </a:r>
          <a:r>
            <a:rPr lang="es-ES" sz="2000" kern="1200" dirty="0" err="1"/>
            <a:t>Proactive</a:t>
          </a:r>
          <a:r>
            <a:rPr lang="es-ES" sz="2000" kern="1200" dirty="0"/>
            <a:t> </a:t>
          </a:r>
          <a:r>
            <a:rPr lang="es-ES" sz="2000" i="1" u="sng" kern="1200" dirty="0" err="1" smtClean="0"/>
            <a:t>Cost</a:t>
          </a:r>
          <a:r>
            <a:rPr lang="es-ES" sz="2000" i="1" u="sng" kern="1200" dirty="0" smtClean="0"/>
            <a:t> Min</a:t>
          </a:r>
          <a:endParaRPr lang="es-ES" sz="2000" i="1" u="sng" kern="1200" dirty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2000" kern="1200" dirty="0" err="1"/>
            <a:t>Elastic</a:t>
          </a:r>
          <a:r>
            <a:rPr lang="es-ES" sz="2000" kern="1200" dirty="0"/>
            <a:t> </a:t>
          </a:r>
          <a:r>
            <a:rPr lang="es-ES" sz="2000" kern="1200" dirty="0" err="1"/>
            <a:t>Demand</a:t>
          </a:r>
          <a:r>
            <a:rPr lang="es-ES" sz="2000" kern="1200" dirty="0"/>
            <a:t>- Cournot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/>
            <a:t>BP</a:t>
          </a:r>
          <a:endParaRPr lang="es-ES" sz="2000" kern="1200" dirty="0"/>
        </a:p>
      </dsp:txBody>
      <dsp:txXfrm>
        <a:off x="0" y="0"/>
        <a:ext cx="3638085" cy="1053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9817E-64F1-4DBD-A2B9-C42D0913482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8CA05-2323-4981-9880-78F1F259A7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jhfhh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8CA05-2323-4981-9880-78F1F259A7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jhfhh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8CA05-2323-4981-9880-78F1F259A7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4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8CA05-2323-4981-9880-78F1F259A7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2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95795-E9DE-4C83-88F0-EC5E6AC9E1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7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371E8-8BB5-4C2D-B758-D0D6002C6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EDB4F-BC57-41F7-9980-B0BA89818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D3096-5141-44A2-BE8D-FBED05FDAB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49DF3-C12C-45F1-AE72-07B2C36E4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38C68-4034-44EC-9C98-BC956CFC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C1D70-625E-46C3-B039-8DDC99239BE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2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0AF7A-D91E-46FB-BC4E-E4707FC9D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2F345-1904-4757-AF1D-DFC760C21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66F33-9042-4CA7-BAC3-199C7EE6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9A186-5998-4AD4-BDE7-A864677D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E84A-278E-4DDB-B0D8-AC23D44A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162D6-32A5-4AFE-BCAF-A350FF4C4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80A79-ECE8-45D8-8ADD-BD33AB9C2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98556-6020-42C8-91A9-5ABABCFD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BC03-7F46-40CF-BBF5-5BCCED5F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11854-9DBB-427D-A06A-70C19800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9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27B47-5454-400B-80BA-C7D4C4A3C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1D16-429F-4079-AC2F-7CE41265C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74CC357-EE4E-4088-849C-D212B02757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EF1BD86-39E5-41BA-BD14-602A0FDD92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43EF93-11D1-4ACF-B181-652D2E23BA7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874-E923-4658-B286-AFAEBB5F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D80B9-A87C-4091-A254-65C81E19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E7409-A213-4612-9C97-64B7DF1C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8A71B-F99C-4C9B-8311-04B6A60B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A5F50-7D9F-4FE8-93E7-FB1756940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46BDF-4FFA-49D2-A269-B58C09D5A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51E76-3390-4E76-AF8E-FBC1F477B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780F4-6101-4C78-B6C6-CBE24964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D8F28-AF79-48E4-8905-E805716D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223E0-2222-4E17-A27A-281E3617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2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F459-6D42-453D-B929-4F5A3ACE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28862-09BB-495D-B33F-4B930F517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8803B-42B3-4677-8FB9-3F7C82340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1A6E3-7FEF-43D5-B0D3-710894915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4B2EF-4D22-4538-BCAC-AFF788FFF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9E6CE-B0B1-4E06-AB1A-63B0E152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5A61A-9E2A-410E-B1C8-E0297C48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74122-2B45-43FE-AD43-C56E61C0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C255-54C8-47FD-AE57-E1D51D69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F715EC-E77E-4822-8915-3FE574DD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E5A2-6C43-4463-9C7E-6071CFDB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AD9DB-2B46-47DB-8826-84A08E15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3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3E0813-B34C-42C7-A6D1-B35B6497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8F6639-B968-44A7-9870-B80940A4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F9197-C297-4369-9E33-EF5ACF77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8C306-01D6-414E-B38C-D2E8A4A5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A830D-B72F-400B-8122-8B641DC22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63845-0E68-4E73-B39E-D7BF14600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126BB-9151-4E7F-9F2F-4AB2FDA5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DC1E7-5F13-43D3-974E-6B7639C2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666D7-2392-444B-80FD-AFA60155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C027-6331-48C6-9484-3E4C9EECA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97C2C-E36E-4F6A-B845-E66232D91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5FEEE-C75C-41B9-9C9B-F348707F4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55157-9D7E-4215-B201-5B385B96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9748C-891E-494A-B19A-F331905D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14004-65DF-4762-A0A7-D4B4C466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8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7EE91-CBD2-4A1D-AC86-926BF3BD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17DA3-8885-49D6-8A46-FB9481984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A36D1-E51B-421E-B3D5-D3A3D9C12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583194-53E6-4E70-9CE8-EAD35818FA75}"/>
              </a:ext>
            </a:extLst>
          </p:cNvPr>
          <p:cNvSpPr/>
          <p:nvPr userDrawn="1"/>
        </p:nvSpPr>
        <p:spPr>
          <a:xfrm>
            <a:off x="1454227" y="6494683"/>
            <a:ext cx="10737773" cy="212400"/>
          </a:xfrm>
          <a:prstGeom prst="rect">
            <a:avLst/>
          </a:prstGeom>
          <a:solidFill>
            <a:srgbClr val="00629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</a:rPr>
              <a:t>SEST 2019 – 2</a:t>
            </a:r>
            <a:r>
              <a:rPr lang="en-US" sz="1200" b="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sz="1200" b="0" dirty="0">
                <a:latin typeface="Verdana" panose="020B0604030504040204" pitchFamily="34" charset="0"/>
                <a:ea typeface="Verdana" panose="020B0604030504040204" pitchFamily="34" charset="0"/>
              </a:rPr>
              <a:t> International Conference on Smart Energy Systems and Technologies, Porto, Portugal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6E74A9-47B8-42A7-A967-FFF40BF3D9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1" y="6420883"/>
            <a:ext cx="1229539" cy="360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9BEECB6-D2D9-4668-AE95-CBB8D79FFA28}"/>
              </a:ext>
            </a:extLst>
          </p:cNvPr>
          <p:cNvSpPr/>
          <p:nvPr userDrawn="1"/>
        </p:nvSpPr>
        <p:spPr>
          <a:xfrm>
            <a:off x="0" y="77116"/>
            <a:ext cx="12192000" cy="212400"/>
          </a:xfrm>
          <a:prstGeom prst="rect">
            <a:avLst/>
          </a:prstGeom>
          <a:solidFill>
            <a:srgbClr val="00629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1FFA2-C1FE-461B-B307-BB885ED13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555C39C-03E7-4C10-A521-931617A5A28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7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1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28.png"/><Relationship Id="rId4" Type="http://schemas.openxmlformats.org/officeDocument/2006/relationships/image" Target="../media/image31.png"/><Relationship Id="rId9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8.png"/><Relationship Id="rId10" Type="http://schemas.microsoft.com/office/2007/relationships/hdphoto" Target="../media/hdphoto5.wdp"/><Relationship Id="rId4" Type="http://schemas.microsoft.com/office/2007/relationships/hdphoto" Target="../media/hdphoto2.wdp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5980-A535-4758-97B4-581059A9B7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What is the cost of disregarding market feedback in transmission expansion planning?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9B14A-D29D-48CF-A122-90827404B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3250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200" b="1" u="sng" dirty="0">
                <a:latin typeface="Verdana" panose="020B0604030504040204" pitchFamily="34" charset="0"/>
                <a:ea typeface="Verdana" panose="020B0604030504040204" pitchFamily="34" charset="0"/>
              </a:rPr>
              <a:t>Isaac-Camilo Gonzalez Romero</a:t>
            </a:r>
            <a:r>
              <a:rPr lang="en-US" sz="4200" b="1" u="sng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200" dirty="0">
                <a:latin typeface="Verdana" panose="020B0604030504040204" pitchFamily="34" charset="0"/>
                <a:ea typeface="Verdana" panose="020B0604030504040204" pitchFamily="34" charset="0"/>
              </a:rPr>
              <a:t>, Sonja Wogrin</a:t>
            </a:r>
            <a:r>
              <a:rPr lang="en-US" sz="42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Tomás</a:t>
            </a:r>
            <a:r>
              <a:rPr lang="en-US" sz="4200" dirty="0">
                <a:latin typeface="Verdana" panose="020B0604030504040204" pitchFamily="34" charset="0"/>
                <a:ea typeface="Verdana" panose="020B0604030504040204" pitchFamily="34" charset="0"/>
              </a:rPr>
              <a:t> Gómez</a:t>
            </a:r>
            <a:r>
              <a:rPr lang="en-US" sz="42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3600" baseline="30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9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en-US" sz="2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Universidad Pontificia Comillas, Instituto de </a:t>
            </a:r>
            <a:r>
              <a:rPr lang="en-US" sz="29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Investigación</a:t>
            </a:r>
            <a:r>
              <a:rPr lang="en-US" sz="2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9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Tecnológica</a:t>
            </a:r>
            <a:r>
              <a:rPr lang="en-US" sz="2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(IIT), Madrid, Spain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2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2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baseline="30000" dirty="0"/>
          </a:p>
          <a:p>
            <a:r>
              <a:rPr lang="en-US" sz="3600" baseline="30000" dirty="0">
                <a:solidFill>
                  <a:schemeClr val="bg1"/>
                </a:solidFill>
              </a:rPr>
              <a:t>*</a:t>
            </a:r>
            <a:r>
              <a:rPr lang="en-US" sz="3600" dirty="0"/>
              <a:t> </a:t>
            </a:r>
            <a:endParaRPr lang="en-US" sz="3600" baseline="30000" dirty="0"/>
          </a:p>
        </p:txBody>
      </p:sp>
      <p:pic>
        <p:nvPicPr>
          <p:cNvPr id="1026" name="Picture 2" descr="Resultado de imagen de universidad pontificia comilla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799" y="4744384"/>
            <a:ext cx="1959478" cy="128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instituto de investigacion tecnologica ii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810" y="4590802"/>
            <a:ext cx="1443572" cy="144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Storage </a:t>
            </a:r>
            <a:r>
              <a:rPr lang="es-ES" sz="4000" b="1" dirty="0" err="1"/>
              <a:t>Representation</a:t>
            </a:r>
            <a:endParaRPr lang="en-US" sz="4000" b="1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775" y="3169642"/>
            <a:ext cx="4679706" cy="28394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792479" y="1978988"/>
                <a:ext cx="3537284" cy="98757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𝑣𝐿𝑒𝑣𝑒𝑙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𝑣𝐿𝑒𝑣𝑒𝑙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𝑝𝐼𝑛𝑓𝑙𝑜𝑤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𝑣𝑃𝑟𝑜𝑑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𝑣𝐶𝑜𝑛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𝑣𝑆𝑝𝑖𝑙𝑙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479" y="1978988"/>
                <a:ext cx="3537284" cy="987578"/>
              </a:xfrm>
              <a:prstGeom prst="rect">
                <a:avLst/>
              </a:prstGeom>
              <a:blipFill>
                <a:blip r:embed="rId3"/>
                <a:stretch>
                  <a:fillRect b="-182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466832" y="3930402"/>
                <a:ext cx="4188578" cy="172021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𝑣𝐿𝑒𝑣𝑒𝑙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𝑣𝐿𝑒𝑣𝑒𝑙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𝑝𝐼𝑛𝑓𝑙𝑜𝑤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′′</m:t>
                                      </m:r>
                                    </m:sub>
                                  </m:s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𝑣𝑃𝑟𝑜𝑑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r>
                                            <a:rPr lang="en-US">
                                              <a:latin typeface="Cambria Math" panose="02040503050406030204" pitchFamily="18" charset="0"/>
                                            </a:rPr>
                                            <m:t>′′</m:t>
                                          </m:r>
                                        </m:sup>
                                      </m:sSup>
                                    </m:sub>
                                  </m:s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𝑣𝐶𝑜𝑛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′′</m:t>
                                      </m:r>
                                    </m:sub>
                                  </m:s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𝑣𝑆𝑝𝑖𝑙𝑙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′′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32" y="3930402"/>
                <a:ext cx="4188578" cy="1720215"/>
              </a:xfrm>
              <a:prstGeom prst="rect">
                <a:avLst/>
              </a:prstGeom>
              <a:blipFill>
                <a:blip r:embed="rId4"/>
                <a:stretch>
                  <a:fillRect b="-5246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/>
          <p:cNvSpPr/>
          <p:nvPr/>
        </p:nvSpPr>
        <p:spPr>
          <a:xfrm>
            <a:off x="1690385" y="1516635"/>
            <a:ext cx="2601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/>
              <a:t>Intraday</a:t>
            </a:r>
            <a:r>
              <a:rPr lang="es-ES" dirty="0"/>
              <a:t> constraints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792479" y="3263818"/>
            <a:ext cx="2605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/>
              <a:t>Interday</a:t>
            </a:r>
            <a:r>
              <a:rPr lang="es-ES" dirty="0"/>
              <a:t> constraints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7256949" y="2369542"/>
            <a:ext cx="2331720" cy="70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/>
          <p:cNvSpPr/>
          <p:nvPr/>
        </p:nvSpPr>
        <p:spPr>
          <a:xfrm>
            <a:off x="7256949" y="1919962"/>
            <a:ext cx="2331720" cy="449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o 20"/>
          <p:cNvSpPr/>
          <p:nvPr/>
        </p:nvSpPr>
        <p:spPr>
          <a:xfrm>
            <a:off x="6987371" y="1600200"/>
            <a:ext cx="1133061" cy="111986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o 21"/>
          <p:cNvSpPr/>
          <p:nvPr/>
        </p:nvSpPr>
        <p:spPr>
          <a:xfrm>
            <a:off x="6538542" y="1687227"/>
            <a:ext cx="1167236" cy="1254958"/>
          </a:xfrm>
          <a:prstGeom prst="arc">
            <a:avLst>
              <a:gd name="adj1" fmla="val 15921880"/>
              <a:gd name="adj2" fmla="val 203416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o 23"/>
          <p:cNvSpPr/>
          <p:nvPr/>
        </p:nvSpPr>
        <p:spPr>
          <a:xfrm flipH="1">
            <a:off x="8639047" y="1522349"/>
            <a:ext cx="1219200" cy="118958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o 24"/>
          <p:cNvSpPr/>
          <p:nvPr/>
        </p:nvSpPr>
        <p:spPr>
          <a:xfrm flipH="1">
            <a:off x="9055618" y="1750711"/>
            <a:ext cx="1335680" cy="1237661"/>
          </a:xfrm>
          <a:prstGeom prst="arc">
            <a:avLst>
              <a:gd name="adj1" fmla="val 15921880"/>
              <a:gd name="adj2" fmla="val 203416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edio marco 25"/>
          <p:cNvSpPr/>
          <p:nvPr/>
        </p:nvSpPr>
        <p:spPr>
          <a:xfrm flipH="1" flipV="1">
            <a:off x="7553901" y="1992754"/>
            <a:ext cx="192055" cy="19817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Medio marco 26"/>
          <p:cNvSpPr/>
          <p:nvPr/>
        </p:nvSpPr>
        <p:spPr>
          <a:xfrm rot="20794268" flipH="1" flipV="1">
            <a:off x="9698184" y="1619043"/>
            <a:ext cx="191526" cy="24840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Medio marco 27"/>
          <p:cNvSpPr/>
          <p:nvPr/>
        </p:nvSpPr>
        <p:spPr>
          <a:xfrm rot="2067928" flipH="1" flipV="1">
            <a:off x="8037464" y="2034184"/>
            <a:ext cx="187311" cy="198743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Medio marco 28"/>
          <p:cNvSpPr/>
          <p:nvPr/>
        </p:nvSpPr>
        <p:spPr>
          <a:xfrm rot="21041157" flipH="1" flipV="1">
            <a:off x="9130668" y="1395194"/>
            <a:ext cx="215345" cy="23718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6053775" y="1575851"/>
                <a:ext cx="1114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𝑝𝐼𝑛𝑓𝑙𝑜𝑤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775" y="1575851"/>
                <a:ext cx="1114728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/>
              <p:cNvSpPr/>
              <p:nvPr/>
            </p:nvSpPr>
            <p:spPr>
              <a:xfrm>
                <a:off x="6874652" y="1384707"/>
                <a:ext cx="9508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𝑣𝐶𝑜𝑛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á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52" y="1384707"/>
                <a:ext cx="95083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9574773" y="1869534"/>
                <a:ext cx="10245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𝑣𝑆𝑝𝑖𝑙𝑙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773" y="1869534"/>
                <a:ext cx="1024576" cy="369332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/>
              <p:cNvSpPr/>
              <p:nvPr/>
            </p:nvSpPr>
            <p:spPr>
              <a:xfrm>
                <a:off x="9271854" y="1364654"/>
                <a:ext cx="1017009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𝑣𝑃𝑟𝑜𝑑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854" y="1364654"/>
                <a:ext cx="1017009" cy="390748"/>
              </a:xfrm>
              <a:prstGeom prst="rect">
                <a:avLst/>
              </a:prstGeom>
              <a:blipFill>
                <a:blip r:embed="rId8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ángulo 22"/>
          <p:cNvSpPr/>
          <p:nvPr/>
        </p:nvSpPr>
        <p:spPr>
          <a:xfrm>
            <a:off x="404591" y="5872864"/>
            <a:ext cx="10949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D. A. Tejada-Arango, M. </a:t>
            </a:r>
            <a:r>
              <a:rPr lang="es-ES" sz="1400" dirty="0" err="1"/>
              <a:t>Domeshek</a:t>
            </a:r>
            <a:r>
              <a:rPr lang="es-ES" sz="1400" dirty="0"/>
              <a:t>, S. Wogrin, and E. Centeno, “</a:t>
            </a:r>
            <a:r>
              <a:rPr lang="es-ES" sz="1400" dirty="0" err="1"/>
              <a:t>Enhanced</a:t>
            </a:r>
            <a:r>
              <a:rPr lang="es-ES" sz="1400" dirty="0"/>
              <a:t> </a:t>
            </a:r>
            <a:r>
              <a:rPr lang="es-ES" sz="1400" dirty="0" err="1"/>
              <a:t>Representative</a:t>
            </a:r>
            <a:r>
              <a:rPr lang="es-ES" sz="1400" dirty="0"/>
              <a:t> </a:t>
            </a:r>
            <a:r>
              <a:rPr lang="es-ES" sz="1400" dirty="0" err="1"/>
              <a:t>Days</a:t>
            </a:r>
            <a:r>
              <a:rPr lang="es-ES" sz="1400" dirty="0"/>
              <a:t> and </a:t>
            </a:r>
            <a:r>
              <a:rPr lang="es-ES" sz="1400" dirty="0" err="1"/>
              <a:t>System</a:t>
            </a:r>
            <a:r>
              <a:rPr lang="es-ES" sz="1400" dirty="0"/>
              <a:t> </a:t>
            </a:r>
            <a:r>
              <a:rPr lang="es-ES" sz="1400" dirty="0" err="1"/>
              <a:t>States</a:t>
            </a:r>
            <a:r>
              <a:rPr lang="es-ES" sz="1400" dirty="0"/>
              <a:t> </a:t>
            </a:r>
            <a:r>
              <a:rPr lang="es-ES" sz="1400" dirty="0" err="1"/>
              <a:t>Modeling</a:t>
            </a:r>
            <a:r>
              <a:rPr lang="es-ES" sz="1400" dirty="0"/>
              <a:t> </a:t>
            </a:r>
            <a:r>
              <a:rPr lang="es-ES" sz="1400" dirty="0" err="1"/>
              <a:t>for</a:t>
            </a:r>
            <a:r>
              <a:rPr lang="es-ES" sz="1400" dirty="0"/>
              <a:t> Energy Storage </a:t>
            </a:r>
            <a:r>
              <a:rPr lang="es-ES" sz="1400" dirty="0" err="1"/>
              <a:t>Investment</a:t>
            </a:r>
            <a:r>
              <a:rPr lang="es-ES" sz="1400" dirty="0"/>
              <a:t> </a:t>
            </a:r>
            <a:r>
              <a:rPr lang="es-ES" sz="1400" dirty="0" err="1"/>
              <a:t>Analysis</a:t>
            </a:r>
            <a:r>
              <a:rPr lang="es-ES" sz="1400" dirty="0"/>
              <a:t>,” </a:t>
            </a:r>
            <a:r>
              <a:rPr lang="es-ES" sz="1400" i="1" dirty="0"/>
              <a:t>IEEE </a:t>
            </a:r>
            <a:r>
              <a:rPr lang="es-ES" sz="1400" i="1" dirty="0" err="1"/>
              <a:t>Trans</a:t>
            </a:r>
            <a:r>
              <a:rPr lang="es-ES" sz="1400" i="1" dirty="0"/>
              <a:t>. Power </a:t>
            </a:r>
            <a:r>
              <a:rPr lang="es-ES" sz="1400" i="1" dirty="0" err="1"/>
              <a:t>Syst</a:t>
            </a:r>
            <a:r>
              <a:rPr lang="es-ES" sz="1400" i="1" dirty="0"/>
              <a:t>.</a:t>
            </a:r>
            <a:r>
              <a:rPr lang="es-ES" sz="1400" dirty="0"/>
              <a:t>, vol. 8950, no. c, pp. 1–1, 2018.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756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C72396-224A-40E7-A85A-8BA1B15A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CASE </a:t>
            </a:r>
            <a:r>
              <a:rPr lang="es-ES" b="1" dirty="0" err="1"/>
              <a:t>STUDY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BDF8D-ED84-4384-A2D5-6F82EF57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EF93-11D1-4ACF-B181-652D2E23BA7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8" descr="Resultado de imagen de DATA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467" y="3662278"/>
            <a:ext cx="1534236" cy="153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6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Input Data</a:t>
            </a:r>
            <a:endParaRPr lang="en-US" sz="4000" b="1" dirty="0"/>
          </a:p>
        </p:txBody>
      </p:sp>
      <p:grpSp>
        <p:nvGrpSpPr>
          <p:cNvPr id="44" name="Grupo 43"/>
          <p:cNvGrpSpPr/>
          <p:nvPr/>
        </p:nvGrpSpPr>
        <p:grpSpPr>
          <a:xfrm>
            <a:off x="6460980" y="1566903"/>
            <a:ext cx="3515360" cy="2237740"/>
            <a:chOff x="0" y="348377"/>
            <a:chExt cx="3148330" cy="1955799"/>
          </a:xfrm>
        </p:grpSpPr>
        <p:grpSp>
          <p:nvGrpSpPr>
            <p:cNvPr id="45" name="Grupo 44"/>
            <p:cNvGrpSpPr/>
            <p:nvPr/>
          </p:nvGrpSpPr>
          <p:grpSpPr>
            <a:xfrm>
              <a:off x="0" y="348377"/>
              <a:ext cx="3148330" cy="1955799"/>
              <a:chOff x="0" y="348377"/>
              <a:chExt cx="3148330" cy="1955799"/>
            </a:xfrm>
          </p:grpSpPr>
          <p:grpSp>
            <p:nvGrpSpPr>
              <p:cNvPr id="48" name="Grupo 47"/>
              <p:cNvGrpSpPr/>
              <p:nvPr/>
            </p:nvGrpSpPr>
            <p:grpSpPr>
              <a:xfrm>
                <a:off x="0" y="348377"/>
                <a:ext cx="3148330" cy="1955799"/>
                <a:chOff x="0" y="542925"/>
                <a:chExt cx="5038725" cy="3048000"/>
              </a:xfrm>
            </p:grpSpPr>
            <p:pic>
              <p:nvPicPr>
                <p:cNvPr id="50" name="Imagen 4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542925"/>
                  <a:ext cx="5038725" cy="3048000"/>
                </a:xfrm>
                <a:prstGeom prst="rect">
                  <a:avLst/>
                </a:prstGeom>
                <a:ln w="12700">
                  <a:solidFill>
                    <a:srgbClr val="F6B729"/>
                  </a:solidFill>
                </a:ln>
              </p:spPr>
            </p:pic>
            <p:pic>
              <p:nvPicPr>
                <p:cNvPr id="51" name="Imagen 50" descr="Resultado de imagen de coal icon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33775" y="1055948"/>
                  <a:ext cx="320675" cy="320039"/>
                </a:xfrm>
                <a:prstGeom prst="rect">
                  <a:avLst/>
                </a:prstGeom>
                <a:noFill/>
                <a:ln w="12700">
                  <a:solidFill>
                    <a:srgbClr val="F6B729"/>
                  </a:solidFill>
                </a:ln>
              </p:spPr>
            </p:pic>
            <p:pic>
              <p:nvPicPr>
                <p:cNvPr id="52" name="Imagen 51"/>
                <p:cNvPicPr>
                  <a:picLocks noChangeAspect="1"/>
                </p:cNvPicPr>
                <p:nvPr/>
              </p:nvPicPr>
              <p:blipFill>
                <a:blip r:embed="rId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7356" y="1086300"/>
                  <a:ext cx="250711" cy="249985"/>
                </a:xfrm>
                <a:prstGeom prst="rect">
                  <a:avLst/>
                </a:prstGeom>
                <a:noFill/>
                <a:ln w="12700">
                  <a:solidFill>
                    <a:srgbClr val="F6B729"/>
                  </a:solidFill>
                  <a:prstDash val="sysDash"/>
                </a:ln>
              </p:spPr>
            </p:pic>
            <p:sp>
              <p:nvSpPr>
                <p:cNvPr id="53" name="Cuadro de texto 2"/>
                <p:cNvSpPr txBox="1">
                  <a:spLocks noChangeArrowheads="1"/>
                </p:cNvSpPr>
                <p:nvPr/>
              </p:nvSpPr>
              <p:spPr bwMode="auto">
                <a:xfrm>
                  <a:off x="1698447" y="2716725"/>
                  <a:ext cx="350022" cy="386205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rot="0" vert="horz" wrap="square" lIns="121920" tIns="60960" rIns="121920" bIns="60960" anchor="t" anchorCtr="0">
                  <a:noAutofit/>
                </a:bodyPr>
                <a:lstStyle/>
                <a:p>
                  <a:pPr algn="ctr"/>
                  <a:r>
                    <a:rPr lang="en-US" sz="1333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1</a:t>
                  </a:r>
                </a:p>
              </p:txBody>
            </p:sp>
            <p:sp>
              <p:nvSpPr>
                <p:cNvPr id="54" name="Cuadro de texto 2"/>
                <p:cNvSpPr txBox="1">
                  <a:spLocks noChangeArrowheads="1"/>
                </p:cNvSpPr>
                <p:nvPr/>
              </p:nvSpPr>
              <p:spPr bwMode="auto">
                <a:xfrm>
                  <a:off x="1727077" y="2246981"/>
                  <a:ext cx="304800" cy="3949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rot="0" vert="horz" wrap="square" lIns="121920" tIns="60960" rIns="121920" bIns="60960" anchor="t" anchorCtr="0">
                  <a:noAutofit/>
                </a:bodyPr>
                <a:lstStyle/>
                <a:p>
                  <a:pPr algn="ctr"/>
                  <a:r>
                    <a:rPr lang="es-ES" sz="1333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2</a:t>
                  </a:r>
                  <a:endParaRPr lang="en-US" sz="1333" dirty="0"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55" name="Cuadro de texto 2"/>
                <p:cNvSpPr txBox="1">
                  <a:spLocks noChangeArrowheads="1"/>
                </p:cNvSpPr>
                <p:nvPr/>
              </p:nvSpPr>
              <p:spPr bwMode="auto">
                <a:xfrm>
                  <a:off x="741401" y="969369"/>
                  <a:ext cx="257175" cy="434439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rot="0" vert="horz" wrap="square" lIns="121920" tIns="60960" rIns="121920" bIns="60960" anchor="t" anchorCtr="0">
                  <a:noAutofit/>
                </a:bodyPr>
                <a:lstStyle/>
                <a:p>
                  <a:pPr algn="ctr"/>
                  <a:r>
                    <a:rPr lang="es-ES" sz="1333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3</a:t>
                  </a:r>
                  <a:endParaRPr lang="en-US" sz="1333" dirty="0"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56" name="Cuadro de texto 2"/>
                <p:cNvSpPr txBox="1">
                  <a:spLocks noChangeArrowheads="1"/>
                </p:cNvSpPr>
                <p:nvPr/>
              </p:nvSpPr>
              <p:spPr bwMode="auto">
                <a:xfrm flipH="1">
                  <a:off x="241700" y="1018775"/>
                  <a:ext cx="295275" cy="38503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rot="0" vert="horz" wrap="square" lIns="121920" tIns="60960" rIns="121920" bIns="60960" anchor="t" anchorCtr="0">
                  <a:noAutofit/>
                </a:bodyPr>
                <a:lstStyle/>
                <a:p>
                  <a:pPr algn="ctr"/>
                  <a:r>
                    <a:rPr lang="es-ES" sz="1333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4</a:t>
                  </a:r>
                  <a:endParaRPr lang="en-US" sz="1333" dirty="0"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57" name="Cuadro de texto 2"/>
                <p:cNvSpPr txBox="1">
                  <a:spLocks noChangeArrowheads="1"/>
                </p:cNvSpPr>
                <p:nvPr/>
              </p:nvSpPr>
              <p:spPr bwMode="auto">
                <a:xfrm>
                  <a:off x="3910197" y="1030197"/>
                  <a:ext cx="72252" cy="42301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rot="0" vert="horz" wrap="square" lIns="121920" tIns="60960" rIns="121920" bIns="60960" anchor="t" anchorCtr="0">
                  <a:noAutofit/>
                </a:bodyPr>
                <a:lstStyle/>
                <a:p>
                  <a:pPr algn="just"/>
                  <a:r>
                    <a:rPr lang="es-ES" sz="1333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5</a:t>
                  </a:r>
                  <a:endParaRPr lang="en-US" sz="1333" dirty="0"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58" name="Cuadro de texto 2"/>
                <p:cNvSpPr txBox="1">
                  <a:spLocks noChangeArrowheads="1"/>
                </p:cNvSpPr>
                <p:nvPr/>
              </p:nvSpPr>
              <p:spPr bwMode="auto">
                <a:xfrm flipH="1">
                  <a:off x="4396311" y="1038177"/>
                  <a:ext cx="295275" cy="37752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rot="0" vert="horz" wrap="square" lIns="121920" tIns="60960" rIns="121920" bIns="60960" anchor="t" anchorCtr="0">
                  <a:noAutofit/>
                </a:bodyPr>
                <a:lstStyle/>
                <a:p>
                  <a:pPr algn="ctr"/>
                  <a:r>
                    <a:rPr lang="es-ES" sz="1333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6</a:t>
                  </a:r>
                  <a:endParaRPr lang="en-US" sz="1333" dirty="0"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pic>
              <p:nvPicPr>
                <p:cNvPr id="59" name="Imagen 58" descr="Resultado de imagen de ICONO PLANTA NUCLEAR"/>
                <p:cNvPicPr>
                  <a:picLocks noChangeAspect="1"/>
                </p:cNvPicPr>
                <p:nvPr/>
              </p:nvPicPr>
              <p:blipFill>
                <a:blip r:embed="rId5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03653" y="1091714"/>
                  <a:ext cx="295275" cy="295275"/>
                </a:xfrm>
                <a:prstGeom prst="rect">
                  <a:avLst/>
                </a:prstGeom>
                <a:noFill/>
                <a:ln w="12700">
                  <a:solidFill>
                    <a:srgbClr val="F6B729"/>
                  </a:solidFill>
                </a:ln>
              </p:spPr>
            </p:pic>
          </p:grpSp>
          <p:pic>
            <p:nvPicPr>
              <p:cNvPr id="49" name="Imagen 4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581" y="543180"/>
                <a:ext cx="182880" cy="182879"/>
              </a:xfrm>
              <a:prstGeom prst="rect">
                <a:avLst/>
              </a:prstGeom>
              <a:noFill/>
              <a:ln w="12700">
                <a:solidFill>
                  <a:srgbClr val="F6B729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6" name="Imagen 45" descr="Resultado de imagen de icono bateria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358" y="1695207"/>
              <a:ext cx="158750" cy="158750"/>
            </a:xfrm>
            <a:prstGeom prst="rect">
              <a:avLst/>
            </a:prstGeom>
            <a:noFill/>
            <a:ln w="12700">
              <a:solidFill>
                <a:srgbClr val="F6B729"/>
              </a:solidFill>
            </a:ln>
          </p:spPr>
        </p:pic>
        <p:pic>
          <p:nvPicPr>
            <p:cNvPr id="47" name="Imagen 46" descr="Resultado de imagen de thermal generator ico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925" y="1437517"/>
              <a:ext cx="206375" cy="206375"/>
            </a:xfrm>
            <a:prstGeom prst="rect">
              <a:avLst/>
            </a:prstGeom>
            <a:noFill/>
            <a:ln w="12700">
              <a:solidFill>
                <a:srgbClr val="F6B729"/>
              </a:solidFill>
            </a:ln>
          </p:spPr>
        </p:pic>
      </p:grpSp>
      <p:graphicFrame>
        <p:nvGraphicFramePr>
          <p:cNvPr id="61" name="Gráfico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585353"/>
              </p:ext>
            </p:extLst>
          </p:nvPr>
        </p:nvGraphicFramePr>
        <p:xfrm>
          <a:off x="6460980" y="4145543"/>
          <a:ext cx="3515360" cy="1962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74" name="Marcador de contenido 2"/>
          <p:cNvSpPr>
            <a:spLocks noGrp="1"/>
          </p:cNvSpPr>
          <p:nvPr>
            <p:ph idx="1"/>
          </p:nvPr>
        </p:nvSpPr>
        <p:spPr>
          <a:xfrm>
            <a:off x="1198561" y="1566903"/>
            <a:ext cx="3927075" cy="458988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err="1"/>
              <a:t>Six-Node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ES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5 </a:t>
            </a:r>
            <a:r>
              <a:rPr lang="es-ES" dirty="0" err="1"/>
              <a:t>existing</a:t>
            </a:r>
            <a:r>
              <a:rPr lang="es-ES" dirty="0"/>
              <a:t> </a:t>
            </a:r>
            <a:r>
              <a:rPr lang="es-ES" dirty="0" err="1"/>
              <a:t>lines</a:t>
            </a:r>
            <a:endParaRPr lang="es-ES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5 </a:t>
            </a:r>
            <a:r>
              <a:rPr lang="es-ES" dirty="0" err="1"/>
              <a:t>existing</a:t>
            </a:r>
            <a:r>
              <a:rPr lang="es-ES" dirty="0"/>
              <a:t> </a:t>
            </a:r>
            <a:r>
              <a:rPr lang="es-ES" dirty="0" err="1"/>
              <a:t>generation</a:t>
            </a:r>
            <a:r>
              <a:rPr lang="es-ES" dirty="0"/>
              <a:t> </a:t>
            </a:r>
            <a:r>
              <a:rPr lang="es-ES" dirty="0" err="1"/>
              <a:t>units</a:t>
            </a:r>
            <a:endParaRPr lang="es-E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err="1"/>
              <a:t>CCGT</a:t>
            </a:r>
            <a:endParaRPr lang="es-E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/>
              <a:t>Coal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/>
              <a:t>Nuclear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err="1"/>
              <a:t>Hydro</a:t>
            </a:r>
            <a:endParaRPr lang="es-E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err="1"/>
              <a:t>Battery</a:t>
            </a:r>
            <a:endParaRPr lang="es-ES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1 </a:t>
            </a:r>
            <a:r>
              <a:rPr lang="es-ES" dirty="0" err="1"/>
              <a:t>candidate</a:t>
            </a:r>
            <a:r>
              <a:rPr lang="es-ES" dirty="0"/>
              <a:t> </a:t>
            </a:r>
            <a:r>
              <a:rPr lang="es-ES" dirty="0" err="1"/>
              <a:t>generator</a:t>
            </a:r>
            <a:endParaRPr lang="es-E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err="1"/>
              <a:t>CCGT</a:t>
            </a:r>
            <a:endParaRPr lang="es-ES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Time </a:t>
            </a:r>
            <a:r>
              <a:rPr lang="es-ES" dirty="0" err="1"/>
              <a:t>Scope</a:t>
            </a:r>
            <a:r>
              <a:rPr lang="es-ES" dirty="0"/>
              <a:t>: 1 </a:t>
            </a:r>
            <a:r>
              <a:rPr lang="es-ES" dirty="0" err="1"/>
              <a:t>year</a:t>
            </a:r>
            <a:endParaRPr lang="es-ES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S" dirty="0"/>
              <a:t>2 </a:t>
            </a:r>
            <a:r>
              <a:rPr lang="es-ES" dirty="0" err="1"/>
              <a:t>representative</a:t>
            </a:r>
            <a:r>
              <a:rPr lang="es-ES" dirty="0"/>
              <a:t> </a:t>
            </a:r>
            <a:r>
              <a:rPr lang="es-ES" dirty="0" err="1" smtClean="0"/>
              <a:t>days</a:t>
            </a:r>
            <a:endParaRPr lang="es-ES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S" dirty="0" smtClean="0"/>
              <a:t>168 </a:t>
            </a:r>
            <a:r>
              <a:rPr lang="es-ES" dirty="0" err="1" smtClean="0"/>
              <a:t>hours</a:t>
            </a:r>
            <a:r>
              <a:rPr lang="es-ES" dirty="0" smtClean="0"/>
              <a:t> </a:t>
            </a:r>
            <a:r>
              <a:rPr lang="es-ES" dirty="0" err="1" smtClean="0"/>
              <a:t>window</a:t>
            </a:r>
            <a:r>
              <a:rPr lang="es-ES" dirty="0" smtClean="0"/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S" dirty="0" err="1" smtClean="0"/>
              <a:t>Deterministic</a:t>
            </a:r>
            <a:r>
              <a:rPr lang="es-ES" dirty="0" smtClean="0"/>
              <a:t> </a:t>
            </a:r>
            <a:r>
              <a:rPr lang="es-ES" dirty="0"/>
              <a:t>Case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err="1"/>
              <a:t>Elastic</a:t>
            </a:r>
            <a:r>
              <a:rPr lang="es-ES" dirty="0"/>
              <a:t> </a:t>
            </a:r>
            <a:r>
              <a:rPr lang="es-ES" dirty="0" err="1"/>
              <a:t>Demand</a:t>
            </a:r>
            <a:endParaRPr lang="es-E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22" name="Picture 8" descr="Resultado de imagen de DATA ICON"/>
          <p:cNvPicPr>
            <a:picLocks noChangeAspect="1" noChangeArrowheads="1"/>
          </p:cNvPicPr>
          <p:nvPr/>
        </p:nvPicPr>
        <p:blipFill>
          <a:blip r:embed="rId10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09" y="345748"/>
            <a:ext cx="1534236" cy="153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5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Cases</a:t>
            </a:r>
            <a:endParaRPr lang="en-US" sz="4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3EF93-11D1-4ACF-B181-652D2E23BA7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8" descr="Resultado de imagen de DATA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09" y="345748"/>
            <a:ext cx="1534236" cy="153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de boring ico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109" y="3737762"/>
            <a:ext cx="1094693" cy="109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Marcador de contenid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14" y="3826505"/>
            <a:ext cx="1116076" cy="111607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036786" y="3641070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Marcador de contenid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841" y="3859158"/>
            <a:ext cx="1116076" cy="1116076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559192" y="3922878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Marcador de contenid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724" y="3641070"/>
            <a:ext cx="1116076" cy="1116076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1153614" y="1771173"/>
            <a:ext cx="40790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Policy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Objectives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61098" y="3091432"/>
            <a:ext cx="17011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CM-BP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640999" y="3091431"/>
            <a:ext cx="18357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WM</a:t>
            </a:r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-BP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8574351" y="1771172"/>
            <a:ext cx="1710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Regret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7788558" y="2994739"/>
            <a:ext cx="7857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CP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0313420" y="2911140"/>
            <a:ext cx="7793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BP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321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7" grpId="0"/>
      <p:bldP spid="18" grpId="0"/>
      <p:bldP spid="19" grpId="0"/>
      <p:bldP spid="21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C72396-224A-40E7-A85A-8BA1B15A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RESULTS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BDF8D-ED84-4384-A2D5-6F82EF57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EF93-11D1-4ACF-B181-652D2E23BA7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4" descr="Resultado de imagen de RESULTS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005" y="3557932"/>
            <a:ext cx="1740115" cy="17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9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6700" y="139455"/>
            <a:ext cx="7912188" cy="1404532"/>
          </a:xfrm>
        </p:spPr>
        <p:txBody>
          <a:bodyPr>
            <a:noAutofit/>
          </a:bodyPr>
          <a:lstStyle/>
          <a:p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err="1"/>
              <a:t>Distinctive</a:t>
            </a:r>
            <a:r>
              <a:rPr lang="es-ES" sz="3200" b="1" dirty="0"/>
              <a:t> </a:t>
            </a:r>
            <a:r>
              <a:rPr lang="es-ES" sz="3200" b="1" dirty="0" err="1"/>
              <a:t>Policy</a:t>
            </a:r>
            <a:r>
              <a:rPr lang="es-ES" sz="3200" b="1" dirty="0"/>
              <a:t> </a:t>
            </a:r>
            <a:r>
              <a:rPr lang="es-ES" sz="3200" b="1" dirty="0" err="1"/>
              <a:t>Objectives</a:t>
            </a: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err="1"/>
              <a:t>Economic</a:t>
            </a:r>
            <a:r>
              <a:rPr lang="es-ES" sz="3200" b="1" dirty="0"/>
              <a:t> </a:t>
            </a:r>
            <a:r>
              <a:rPr lang="es-ES" sz="3200" b="1" dirty="0" err="1"/>
              <a:t>Results</a:t>
            </a:r>
            <a:endParaRPr lang="en-US" sz="3200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502142"/>
              </p:ext>
            </p:extLst>
          </p:nvPr>
        </p:nvGraphicFramePr>
        <p:xfrm>
          <a:off x="716146" y="1932087"/>
          <a:ext cx="5154649" cy="3046533"/>
        </p:xfrm>
        <a:graphic>
          <a:graphicData uri="http://schemas.openxmlformats.org/drawingml/2006/table">
            <a:tbl>
              <a:tblPr firstRow="1" firstCol="1" bandRow="1"/>
              <a:tblGrid>
                <a:gridCol w="1351193">
                  <a:extLst>
                    <a:ext uri="{9D8B030D-6E8A-4147-A177-3AD203B41FA5}">
                      <a16:colId xmlns:a16="http://schemas.microsoft.com/office/drawing/2014/main" val="2930087500"/>
                    </a:ext>
                  </a:extLst>
                </a:gridCol>
                <a:gridCol w="904461">
                  <a:extLst>
                    <a:ext uri="{9D8B030D-6E8A-4147-A177-3AD203B41FA5}">
                      <a16:colId xmlns:a16="http://schemas.microsoft.com/office/drawing/2014/main" val="1967476711"/>
                    </a:ext>
                  </a:extLst>
                </a:gridCol>
                <a:gridCol w="1111872">
                  <a:extLst>
                    <a:ext uri="{9D8B030D-6E8A-4147-A177-3AD203B41FA5}">
                      <a16:colId xmlns:a16="http://schemas.microsoft.com/office/drawing/2014/main" val="24151397"/>
                    </a:ext>
                  </a:extLst>
                </a:gridCol>
                <a:gridCol w="709398">
                  <a:extLst>
                    <a:ext uri="{9D8B030D-6E8A-4147-A177-3AD203B41FA5}">
                      <a16:colId xmlns:a16="http://schemas.microsoft.com/office/drawing/2014/main" val="1038431341"/>
                    </a:ext>
                  </a:extLst>
                </a:gridCol>
                <a:gridCol w="1077725">
                  <a:extLst>
                    <a:ext uri="{9D8B030D-6E8A-4147-A177-3AD203B41FA5}">
                      <a16:colId xmlns:a16="http://schemas.microsoft.com/office/drawing/2014/main" val="2532987266"/>
                    </a:ext>
                  </a:extLst>
                </a:gridCol>
              </a:tblGrid>
              <a:tr h="402238"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Units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CM</a:t>
                      </a: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WM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77552"/>
                  </a:ext>
                </a:extLst>
              </a:tr>
              <a:tr h="623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6_1/6_3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&lt;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241154"/>
                  </a:ext>
                </a:extLst>
              </a:tr>
              <a:tr h="404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MW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437.6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&gt;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410.3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915645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Welfare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(M€)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1758.4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&lt;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499478"/>
                  </a:ext>
                </a:extLst>
              </a:tr>
              <a:tr h="403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Cost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(M€)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367.5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&lt;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330546"/>
                  </a:ext>
                </a:extLst>
              </a:tr>
              <a:tr h="804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Demand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TWh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253.2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&lt;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922503"/>
                  </a:ext>
                </a:extLst>
              </a:tr>
            </a:tbl>
          </a:graphicData>
        </a:graphic>
      </p:graphicFrame>
      <p:pic>
        <p:nvPicPr>
          <p:cNvPr id="9" name="Picture 4" descr="Resultado de imagen de RESULTS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742" y="262471"/>
            <a:ext cx="1740115" cy="17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arcador de contenido 2"/>
          <p:cNvSpPr txBox="1">
            <a:spLocks/>
          </p:cNvSpPr>
          <p:nvPr/>
        </p:nvSpPr>
        <p:spPr>
          <a:xfrm>
            <a:off x="2119973" y="5579460"/>
            <a:ext cx="7997544" cy="566356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133" b="1" dirty="0" err="1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es-ES" sz="2133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133" b="1" dirty="0" err="1">
                <a:solidFill>
                  <a:schemeClr val="accent1">
                    <a:lumMod val="75000"/>
                  </a:schemeClr>
                </a:solidFill>
              </a:rPr>
              <a:t>consider</a:t>
            </a:r>
            <a:r>
              <a:rPr lang="es-ES" sz="2133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133" b="1" dirty="0" err="1">
                <a:solidFill>
                  <a:schemeClr val="accent1">
                    <a:lumMod val="75000"/>
                  </a:schemeClr>
                </a:solidFill>
              </a:rPr>
              <a:t>Perfect</a:t>
            </a:r>
            <a:r>
              <a:rPr lang="es-ES" sz="2133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133" b="1" dirty="0" err="1">
                <a:solidFill>
                  <a:schemeClr val="accent1">
                    <a:lumMod val="75000"/>
                  </a:schemeClr>
                </a:solidFill>
              </a:rPr>
              <a:t>Competition</a:t>
            </a:r>
            <a:r>
              <a:rPr lang="es-ES" sz="2133" b="1" dirty="0">
                <a:solidFill>
                  <a:schemeClr val="accent1">
                    <a:lumMod val="75000"/>
                  </a:schemeClr>
                </a:solidFill>
              </a:rPr>
              <a:t> in the </a:t>
            </a:r>
            <a:r>
              <a:rPr lang="es-ES" sz="2133" b="1" dirty="0" err="1">
                <a:solidFill>
                  <a:schemeClr val="accent1">
                    <a:lumMod val="75000"/>
                  </a:schemeClr>
                </a:solidFill>
              </a:rPr>
              <a:t>lower</a:t>
            </a:r>
            <a:r>
              <a:rPr lang="es-ES" sz="2133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133" b="1" dirty="0" err="1">
                <a:solidFill>
                  <a:schemeClr val="accent1">
                    <a:lumMod val="75000"/>
                  </a:schemeClr>
                </a:solidFill>
              </a:rPr>
              <a:t>level</a:t>
            </a:r>
            <a:r>
              <a:rPr lang="es-ES" sz="2133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2133" b="1" dirty="0">
              <a:solidFill>
                <a:srgbClr val="C00000"/>
              </a:solidFill>
            </a:endParaRPr>
          </a:p>
          <a:p>
            <a:pPr algn="ctr">
              <a:buFontTx/>
              <a:buChar char="-"/>
            </a:pPr>
            <a:endParaRPr lang="en-US" sz="2133" dirty="0">
              <a:solidFill>
                <a:srgbClr val="C00000"/>
              </a:solidFill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6867318" y="2053656"/>
            <a:ext cx="4072361" cy="2513752"/>
            <a:chOff x="15318" y="0"/>
            <a:chExt cx="3054271" cy="1885670"/>
          </a:xfrm>
        </p:grpSpPr>
        <p:grpSp>
          <p:nvGrpSpPr>
            <p:cNvPr id="19" name="Grupo 18"/>
            <p:cNvGrpSpPr/>
            <p:nvPr/>
          </p:nvGrpSpPr>
          <p:grpSpPr>
            <a:xfrm>
              <a:off x="15318" y="0"/>
              <a:ext cx="3054271" cy="1885670"/>
              <a:chOff x="15971" y="0"/>
              <a:chExt cx="3184406" cy="1804946"/>
            </a:xfrm>
          </p:grpSpPr>
          <p:grpSp>
            <p:nvGrpSpPr>
              <p:cNvPr id="21" name="Grupo 20"/>
              <p:cNvGrpSpPr/>
              <p:nvPr/>
            </p:nvGrpSpPr>
            <p:grpSpPr>
              <a:xfrm>
                <a:off x="15971" y="0"/>
                <a:ext cx="3184406" cy="1804605"/>
                <a:chOff x="15972" y="0"/>
                <a:chExt cx="3184582" cy="1804619"/>
              </a:xfrm>
            </p:grpSpPr>
            <p:grpSp>
              <p:nvGrpSpPr>
                <p:cNvPr id="30" name="Grupo 29"/>
                <p:cNvGrpSpPr/>
                <p:nvPr/>
              </p:nvGrpSpPr>
              <p:grpSpPr>
                <a:xfrm>
                  <a:off x="15972" y="87449"/>
                  <a:ext cx="3184582" cy="1717170"/>
                  <a:chOff x="15973" y="87471"/>
                  <a:chExt cx="3184682" cy="1717603"/>
                </a:xfrm>
              </p:grpSpPr>
              <p:grpSp>
                <p:nvGrpSpPr>
                  <p:cNvPr id="36" name="Grupo 35"/>
                  <p:cNvGrpSpPr/>
                  <p:nvPr/>
                </p:nvGrpSpPr>
                <p:grpSpPr>
                  <a:xfrm>
                    <a:off x="15973" y="87471"/>
                    <a:ext cx="3184682" cy="1717603"/>
                    <a:chOff x="-36445" y="87496"/>
                    <a:chExt cx="3184775" cy="1718090"/>
                  </a:xfrm>
                </p:grpSpPr>
                <p:grpSp>
                  <p:nvGrpSpPr>
                    <p:cNvPr id="39" name="Grupo 38"/>
                    <p:cNvGrpSpPr/>
                    <p:nvPr/>
                  </p:nvGrpSpPr>
                  <p:grpSpPr>
                    <a:xfrm>
                      <a:off x="0" y="87496"/>
                      <a:ext cx="3148330" cy="1718090"/>
                      <a:chOff x="0" y="87496"/>
                      <a:chExt cx="3148330" cy="1718090"/>
                    </a:xfrm>
                  </p:grpSpPr>
                  <p:grpSp>
                    <p:nvGrpSpPr>
                      <p:cNvPr id="46" name="Grupo 45"/>
                      <p:cNvGrpSpPr/>
                      <p:nvPr/>
                    </p:nvGrpSpPr>
                    <p:grpSpPr>
                      <a:xfrm>
                        <a:off x="0" y="87496"/>
                        <a:ext cx="3148330" cy="1718090"/>
                        <a:chOff x="0" y="136358"/>
                        <a:chExt cx="5038725" cy="2677544"/>
                      </a:xfrm>
                    </p:grpSpPr>
                    <p:pic>
                      <p:nvPicPr>
                        <p:cNvPr id="48" name="Imagen 47"/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4474" b="7680"/>
                        <a:stretch/>
                      </p:blipFill>
                      <p:spPr>
                        <a:xfrm>
                          <a:off x="0" y="136358"/>
                          <a:ext cx="5038725" cy="2677544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49" name="Imagen 48" descr="Resultado de imagen de coal icon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3775" y="542925"/>
                          <a:ext cx="320675" cy="320040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pic>
                      <p:nvPicPr>
                        <p:cNvPr id="50" name="Imagen 4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 cstate="hq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2753" y="611326"/>
                          <a:ext cx="250711" cy="24998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  <a:prstDash val="sysDash"/>
                        </a:ln>
                      </p:spPr>
                    </p:pic>
                    <p:sp>
                      <p:nvSpPr>
                        <p:cNvPr id="51" name="Cuadro de texto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74997" y="2079787"/>
                          <a:ext cx="257175" cy="3395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121920" tIns="60960" rIns="121920" bIns="60960" anchor="t" anchorCtr="0">
                          <a:noAutofit/>
                        </a:bodyPr>
                        <a:lstStyle/>
                        <a:p>
                          <a:pPr algn="ctr"/>
                          <a:r>
                            <a:rPr lang="en-US" sz="1333">
                              <a:latin typeface="Times New Roman" panose="02020603050405020304" pitchFamily="18" charset="0"/>
                              <a:ea typeface="SimSun" panose="02010600030101010101" pitchFamily="2" charset="-122"/>
                            </a:rPr>
                            <a:t>1</a:t>
                          </a:r>
                        </a:p>
                      </p:txBody>
                    </p:sp>
                    <p:sp>
                      <p:nvSpPr>
                        <p:cNvPr id="52" name="Cuadro de texto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514" y="1696529"/>
                          <a:ext cx="304800" cy="32873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121920" tIns="60960" rIns="121920" bIns="60960" anchor="t" anchorCtr="0">
                          <a:noAutofit/>
                        </a:bodyPr>
                        <a:lstStyle/>
                        <a:p>
                          <a:pPr algn="ctr"/>
                          <a:r>
                            <a:rPr lang="es-ES" sz="1333">
                              <a:latin typeface="Times New Roman" panose="02020603050405020304" pitchFamily="18" charset="0"/>
                              <a:ea typeface="SimSun" panose="02010600030101010101" pitchFamily="2" charset="-122"/>
                            </a:rPr>
                            <a:t>2</a:t>
                          </a:r>
                          <a:endParaRPr lang="en-US" sz="1333"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53" name="Cuadro de texto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28111" y="911788"/>
                          <a:ext cx="257175" cy="43443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121920" tIns="60960" rIns="121920" bIns="60960" anchor="t" anchorCtr="0">
                          <a:noAutofit/>
                        </a:bodyPr>
                        <a:lstStyle/>
                        <a:p>
                          <a:pPr algn="just"/>
                          <a:r>
                            <a:rPr lang="es-ES" sz="1333">
                              <a:latin typeface="Times New Roman" panose="02020603050405020304" pitchFamily="18" charset="0"/>
                              <a:ea typeface="SimSun" panose="02010600030101010101" pitchFamily="2" charset="-122"/>
                            </a:rPr>
                            <a:t>3</a:t>
                          </a:r>
                          <a:endParaRPr lang="en-US" sz="1333"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54" name="Cuadro de texto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171427" y="990486"/>
                          <a:ext cx="295274" cy="385033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121920" tIns="60960" rIns="121920" bIns="60960" anchor="t" anchorCtr="0">
                          <a:noAutofit/>
                        </a:bodyPr>
                        <a:lstStyle/>
                        <a:p>
                          <a:pPr algn="ctr"/>
                          <a:r>
                            <a:rPr lang="es-ES" sz="1333">
                              <a:latin typeface="Times New Roman" panose="02020603050405020304" pitchFamily="18" charset="0"/>
                              <a:ea typeface="SimSun" panose="02010600030101010101" pitchFamily="2" charset="-122"/>
                            </a:rPr>
                            <a:t>4</a:t>
                          </a:r>
                          <a:endParaRPr lang="en-US" sz="1333"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55" name="Cuadro de texto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98551" y="872857"/>
                          <a:ext cx="73171" cy="42301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121920" tIns="60960" rIns="121920" bIns="60960" anchor="t" anchorCtr="0">
                          <a:noAutofit/>
                        </a:bodyPr>
                        <a:lstStyle/>
                        <a:p>
                          <a:pPr algn="ctr"/>
                          <a:r>
                            <a:rPr lang="es-ES" sz="1333">
                              <a:latin typeface="Times New Roman" panose="02020603050405020304" pitchFamily="18" charset="0"/>
                              <a:ea typeface="SimSun" panose="02010600030101010101" pitchFamily="2" charset="-122"/>
                            </a:rPr>
                            <a:t>5</a:t>
                          </a:r>
                          <a:endParaRPr lang="en-US" sz="1333"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56" name="Cuadro de texto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4410076" y="942976"/>
                          <a:ext cx="295275" cy="377523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121920" tIns="60960" rIns="121920" bIns="60960" anchor="t" anchorCtr="0">
                          <a:noAutofit/>
                        </a:bodyPr>
                        <a:lstStyle/>
                        <a:p>
                          <a:pPr algn="ctr"/>
                          <a:r>
                            <a:rPr lang="es-ES" sz="1333">
                              <a:latin typeface="Times New Roman" panose="02020603050405020304" pitchFamily="18" charset="0"/>
                              <a:ea typeface="SimSun" panose="02010600030101010101" pitchFamily="2" charset="-122"/>
                            </a:rPr>
                            <a:t>6</a:t>
                          </a:r>
                          <a:endParaRPr lang="en-US" sz="1333"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p:txBody>
                    </p:sp>
                    <p:pic>
                      <p:nvPicPr>
                        <p:cNvPr id="57" name="Imagen 56" descr="Resultado de imagen de ICONO PLANTA NUCLEAR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 cstate="hq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6750" y="485776"/>
                          <a:ext cx="295275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grpSp>
                  <p:pic>
                    <p:nvPicPr>
                      <p:cNvPr id="47" name="Imagen 46"/>
                      <p:cNvPicPr>
                        <a:picLocks noChangeAspect="1"/>
                      </p:cNvPicPr>
                      <p:nvPr/>
                    </p:nvPicPr>
                    <p:blipFill>
                      <a:blip r:embed="rId7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18" y="310101"/>
                        <a:ext cx="182880" cy="182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  <p:sp>
                  <p:nvSpPr>
                    <p:cNvPr id="40" name="CuadroTexto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23313" y="1110435"/>
                      <a:ext cx="602526" cy="370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121920" tIns="60960" rIns="121920" bIns="60960" anchor="t" anchorCtr="0" upright="1">
                      <a:noAutofit/>
                    </a:bodyPr>
                    <a:lstStyle/>
                    <a:p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(112.2) </a:t>
                      </a:r>
                      <a:r>
                        <a:rPr lang="es-ES" sz="12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[114.1]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1" name="CuadroTexto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6256" y="1356623"/>
                      <a:ext cx="530257" cy="370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121920" tIns="60960" rIns="121920" bIns="60960" anchor="t" anchorCtr="0" upright="1">
                      <a:noAutofit/>
                    </a:bodyPr>
                    <a:lstStyle/>
                    <a:p>
                      <a:r>
                        <a:rPr lang="es-E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(138) </a:t>
                      </a:r>
                      <a:r>
                        <a:rPr lang="es-ES" sz="12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[127]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2" name="CuadroTexto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18934" y="389589"/>
                      <a:ext cx="529622" cy="370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121920" tIns="60960" rIns="121920" bIns="60960" anchor="t" anchorCtr="0" upright="1">
                      <a:noAutofit/>
                    </a:bodyPr>
                    <a:lstStyle/>
                    <a:p>
                      <a:r>
                        <a:rPr lang="es-E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(35.6) </a:t>
                      </a:r>
                      <a:r>
                        <a:rPr lang="es-ES" sz="12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[32.7]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3" name="CuadroTexto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36445" y="403509"/>
                      <a:ext cx="529622" cy="370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121920" tIns="60960" rIns="121920" bIns="60960" anchor="t" anchorCtr="0" upright="1">
                      <a:noAutofit/>
                    </a:bodyPr>
                    <a:lstStyle/>
                    <a:p>
                      <a:r>
                        <a:rPr lang="es-E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(274) </a:t>
                      </a:r>
                      <a:r>
                        <a:rPr lang="es-ES" sz="12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[168]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4" name="CuadroTexto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6397" y="357786"/>
                      <a:ext cx="529622" cy="370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121920" tIns="60960" rIns="121920" bIns="60960" anchor="t" anchorCtr="0" upright="1">
                      <a:noAutofit/>
                    </a:bodyPr>
                    <a:lstStyle/>
                    <a:p>
                      <a:r>
                        <a:rPr lang="es-E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(54) </a:t>
                      </a:r>
                      <a:r>
                        <a:rPr lang="es-ES" sz="12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[54]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5" name="CuadroTexto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32138" y="730175"/>
                      <a:ext cx="529622" cy="3799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121920" tIns="60960" rIns="121920" bIns="60960" anchor="t" anchorCtr="0" upright="1">
                      <a:noAutofit/>
                    </a:bodyPr>
                    <a:lstStyle/>
                    <a:p>
                      <a:r>
                        <a:rPr lang="es-E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(15) </a:t>
                      </a:r>
                      <a:r>
                        <a:rPr lang="es-ES" sz="12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[15]</a:t>
                      </a:r>
                      <a:endParaRPr lang="en-US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pic>
                <p:nvPicPr>
                  <p:cNvPr id="37" name="Imagen 36" descr="Resultado de imagen de icono bateria"/>
                  <p:cNvPicPr>
                    <a:picLocks noChangeAspect="1"/>
                  </p:cNvPicPr>
                  <p:nvPr/>
                </p:nvPicPr>
                <p:blipFill>
                  <a:blip r:embed="rId8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34290" y="1354065"/>
                    <a:ext cx="158750" cy="15811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8" name="Imagen 37" descr="Resultado de imagen de thermal generator icon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693321" y="1081186"/>
                    <a:ext cx="206375" cy="20574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sp>
              <p:nvSpPr>
                <p:cNvPr id="31" name="Cheurón 30"/>
                <p:cNvSpPr/>
                <p:nvPr/>
              </p:nvSpPr>
              <p:spPr>
                <a:xfrm rot="10800000">
                  <a:off x="516834" y="492981"/>
                  <a:ext cx="84301" cy="190831"/>
                </a:xfrm>
                <a:prstGeom prst="chevr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2400"/>
                </a:p>
              </p:txBody>
            </p:sp>
            <p:sp>
              <p:nvSpPr>
                <p:cNvPr id="32" name="Cheurón 31"/>
                <p:cNvSpPr/>
                <p:nvPr/>
              </p:nvSpPr>
              <p:spPr>
                <a:xfrm rot="10800000">
                  <a:off x="1582309" y="0"/>
                  <a:ext cx="125399" cy="190831"/>
                </a:xfrm>
                <a:prstGeom prst="chevr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2400"/>
                </a:p>
              </p:txBody>
            </p:sp>
            <p:sp>
              <p:nvSpPr>
                <p:cNvPr id="33" name="Cheurón 32"/>
                <p:cNvSpPr/>
                <p:nvPr/>
              </p:nvSpPr>
              <p:spPr>
                <a:xfrm rot="10800000">
                  <a:off x="1924215" y="962108"/>
                  <a:ext cx="125096" cy="182881"/>
                </a:xfrm>
                <a:prstGeom prst="chevr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2400"/>
                </a:p>
              </p:txBody>
            </p:sp>
            <p:sp>
              <p:nvSpPr>
                <p:cNvPr id="34" name="Cheurón 33"/>
                <p:cNvSpPr/>
                <p:nvPr/>
              </p:nvSpPr>
              <p:spPr>
                <a:xfrm rot="5400000">
                  <a:off x="818981" y="826936"/>
                  <a:ext cx="90651" cy="176763"/>
                </a:xfrm>
                <a:prstGeom prst="chevr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2400"/>
                </a:p>
              </p:txBody>
            </p:sp>
            <p:sp>
              <p:nvSpPr>
                <p:cNvPr id="35" name="Cheurón 34"/>
                <p:cNvSpPr/>
                <p:nvPr/>
              </p:nvSpPr>
              <p:spPr>
                <a:xfrm rot="5400000">
                  <a:off x="2988598" y="1255926"/>
                  <a:ext cx="90651" cy="176763"/>
                </a:xfrm>
                <a:prstGeom prst="chevr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2400"/>
                </a:p>
              </p:txBody>
            </p:sp>
          </p:grpSp>
          <p:cxnSp>
            <p:nvCxnSpPr>
              <p:cNvPr id="22" name="Conector recto 21"/>
              <p:cNvCxnSpPr/>
              <p:nvPr/>
            </p:nvCxnSpPr>
            <p:spPr>
              <a:xfrm flipV="1">
                <a:off x="553246" y="92027"/>
                <a:ext cx="2099701" cy="132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/>
              <p:cNvCxnSpPr/>
              <p:nvPr/>
            </p:nvCxnSpPr>
            <p:spPr>
              <a:xfrm flipV="1">
                <a:off x="1632548" y="1794370"/>
                <a:ext cx="1373044" cy="262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Conector recto 23"/>
              <p:cNvCxnSpPr/>
              <p:nvPr/>
            </p:nvCxnSpPr>
            <p:spPr>
              <a:xfrm flipH="1">
                <a:off x="2791283" y="580188"/>
                <a:ext cx="21679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Conector recto 24"/>
              <p:cNvCxnSpPr/>
              <p:nvPr/>
            </p:nvCxnSpPr>
            <p:spPr>
              <a:xfrm flipV="1">
                <a:off x="3008075" y="574382"/>
                <a:ext cx="3949" cy="1230564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25"/>
              <p:cNvCxnSpPr/>
              <p:nvPr/>
            </p:nvCxnSpPr>
            <p:spPr>
              <a:xfrm flipH="1" flipV="1">
                <a:off x="500932" y="437322"/>
                <a:ext cx="184150" cy="381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>
              <a:xfrm flipV="1">
                <a:off x="2649061" y="82889"/>
                <a:ext cx="3888" cy="384766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>
              <a:xfrm flipV="1">
                <a:off x="548282" y="89747"/>
                <a:ext cx="5706" cy="30780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 flipV="1">
                <a:off x="1641852" y="1549769"/>
                <a:ext cx="140" cy="246491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Cheurón 19"/>
            <p:cNvSpPr/>
            <p:nvPr/>
          </p:nvSpPr>
          <p:spPr>
            <a:xfrm rot="5400000">
              <a:off x="1476000" y="1440000"/>
              <a:ext cx="94705" cy="16953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</p:grpSp>
      <p:cxnSp>
        <p:nvCxnSpPr>
          <p:cNvPr id="58" name="Conector recto 57"/>
          <p:cNvCxnSpPr/>
          <p:nvPr/>
        </p:nvCxnSpPr>
        <p:spPr>
          <a:xfrm flipV="1">
            <a:off x="8908232" y="4235544"/>
            <a:ext cx="0" cy="3729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 flipV="1">
            <a:off x="8900093" y="4594789"/>
            <a:ext cx="1819305" cy="1725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H="1">
            <a:off x="10391107" y="2813294"/>
            <a:ext cx="350859" cy="241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V="1">
            <a:off x="10728813" y="2823736"/>
            <a:ext cx="4495" cy="1777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 flipV="1">
            <a:off x="10224188" y="2693615"/>
            <a:ext cx="160501" cy="207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>
            <a:off x="7490681" y="2140281"/>
            <a:ext cx="2797880" cy="363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V="1">
            <a:off x="7501456" y="2144257"/>
            <a:ext cx="0" cy="51521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 flipV="1">
            <a:off x="10270054" y="2136407"/>
            <a:ext cx="5807" cy="5262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V="1">
            <a:off x="7050885" y="4556459"/>
            <a:ext cx="1741551" cy="714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V="1">
            <a:off x="7041168" y="2853599"/>
            <a:ext cx="2248" cy="171363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7056230" y="2860409"/>
            <a:ext cx="27060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V="1">
            <a:off x="8792435" y="4248853"/>
            <a:ext cx="0" cy="30820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 flipV="1">
            <a:off x="7557258" y="2594904"/>
            <a:ext cx="160501" cy="207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 flipV="1">
            <a:off x="7488759" y="2662645"/>
            <a:ext cx="229000" cy="53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 flipH="1" flipV="1">
            <a:off x="10266879" y="2650728"/>
            <a:ext cx="117811" cy="134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Cheurón 72"/>
          <p:cNvSpPr/>
          <p:nvPr/>
        </p:nvSpPr>
        <p:spPr>
          <a:xfrm rot="10800000">
            <a:off x="7455660" y="4432680"/>
            <a:ext cx="159970" cy="25469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599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544" y="1669206"/>
            <a:ext cx="3951417" cy="2191129"/>
          </a:xfrm>
          <a:prstGeom prst="rect">
            <a:avLst/>
          </a:prstGeom>
        </p:spPr>
      </p:pic>
      <p:pic>
        <p:nvPicPr>
          <p:cNvPr id="62" name="Picture 4" descr="Resultado de imagen de RESULTS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742" y="262471"/>
            <a:ext cx="1740115" cy="17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ítulo 1"/>
          <p:cNvSpPr txBox="1">
            <a:spLocks/>
          </p:cNvSpPr>
          <p:nvPr/>
        </p:nvSpPr>
        <p:spPr>
          <a:xfrm>
            <a:off x="1796700" y="139455"/>
            <a:ext cx="7912188" cy="1404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err="1"/>
              <a:t>Distinctive</a:t>
            </a:r>
            <a:r>
              <a:rPr lang="es-ES" sz="3200" b="1" dirty="0"/>
              <a:t> </a:t>
            </a:r>
            <a:r>
              <a:rPr lang="es-ES" sz="3200" b="1" dirty="0" err="1"/>
              <a:t>Policy</a:t>
            </a:r>
            <a:r>
              <a:rPr lang="es-ES" sz="3200" b="1" dirty="0"/>
              <a:t> </a:t>
            </a:r>
            <a:r>
              <a:rPr lang="es-ES" sz="3200" b="1" dirty="0" err="1"/>
              <a:t>Objectives</a:t>
            </a: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err="1"/>
              <a:t>Planning</a:t>
            </a:r>
            <a:r>
              <a:rPr lang="es-ES" sz="3200" b="1" dirty="0"/>
              <a:t> and </a:t>
            </a:r>
            <a:r>
              <a:rPr lang="tr-TR" sz="3200" b="1" dirty="0"/>
              <a:t>P</a:t>
            </a:r>
            <a:r>
              <a:rPr lang="es-ES" sz="3200" b="1" dirty="0"/>
              <a:t>rices </a:t>
            </a:r>
            <a:endParaRPr lang="en-US" sz="3200" b="1" dirty="0"/>
          </a:p>
        </p:txBody>
      </p:sp>
      <p:pic>
        <p:nvPicPr>
          <p:cNvPr id="64" name="Imagen 6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1" y="2180113"/>
            <a:ext cx="5023426" cy="3369366"/>
          </a:xfrm>
          <a:prstGeom prst="rect">
            <a:avLst/>
          </a:prstGeom>
          <a:noFill/>
        </p:spPr>
      </p:pic>
      <p:cxnSp>
        <p:nvCxnSpPr>
          <p:cNvPr id="50" name="Conector recto de flecha 49"/>
          <p:cNvCxnSpPr/>
          <p:nvPr/>
        </p:nvCxnSpPr>
        <p:spPr>
          <a:xfrm>
            <a:off x="5489077" y="2819662"/>
            <a:ext cx="1042352" cy="4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>
            <a:off x="5489077" y="2819662"/>
            <a:ext cx="1210694" cy="209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Imagen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9210" y="4095338"/>
            <a:ext cx="3581590" cy="2318389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1295400" y="3238500"/>
            <a:ext cx="457200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3300570" y="3136900"/>
            <a:ext cx="501300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7099300" y="2072163"/>
            <a:ext cx="501300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e 15"/>
          <p:cNvSpPr/>
          <p:nvPr/>
        </p:nvSpPr>
        <p:spPr>
          <a:xfrm>
            <a:off x="8817975" y="2005398"/>
            <a:ext cx="501300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/>
          <p:cNvSpPr/>
          <p:nvPr/>
        </p:nvSpPr>
        <p:spPr>
          <a:xfrm>
            <a:off x="2051726" y="2491263"/>
            <a:ext cx="1248843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/>
          <p:cNvSpPr/>
          <p:nvPr/>
        </p:nvSpPr>
        <p:spPr>
          <a:xfrm>
            <a:off x="3956280" y="2180113"/>
            <a:ext cx="1248843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/>
          <p:cNvSpPr/>
          <p:nvPr/>
        </p:nvSpPr>
        <p:spPr>
          <a:xfrm>
            <a:off x="7847483" y="2655040"/>
            <a:ext cx="864717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/>
          <p:cNvSpPr/>
          <p:nvPr/>
        </p:nvSpPr>
        <p:spPr>
          <a:xfrm>
            <a:off x="9433875" y="2700813"/>
            <a:ext cx="1049408" cy="419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7907241" y="4105747"/>
            <a:ext cx="160991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Reservoir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Level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8279841" y="6162526"/>
            <a:ext cx="74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accent6">
                    <a:lumMod val="75000"/>
                  </a:schemeClr>
                </a:solidFill>
              </a:rPr>
              <a:t>Weeks</a:t>
            </a:r>
            <a:endParaRPr 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162190" y="2196533"/>
            <a:ext cx="1609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Hourly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Prices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6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047" y="279393"/>
            <a:ext cx="7912188" cy="903536"/>
          </a:xfrm>
        </p:spPr>
        <p:txBody>
          <a:bodyPr>
            <a:normAutofit/>
          </a:bodyPr>
          <a:lstStyle/>
          <a:p>
            <a:r>
              <a:rPr lang="es-ES" sz="4000" b="1" dirty="0" err="1"/>
              <a:t>Regret</a:t>
            </a:r>
            <a:r>
              <a:rPr lang="es-ES" sz="4000" b="1" dirty="0"/>
              <a:t> </a:t>
            </a:r>
            <a:r>
              <a:rPr lang="es-ES" sz="4000" b="1" dirty="0" err="1"/>
              <a:t>Computation</a:t>
            </a:r>
            <a:r>
              <a:rPr lang="es-ES" sz="4000" b="1" dirty="0"/>
              <a:t> </a:t>
            </a:r>
            <a:endParaRPr lang="en-US" sz="4000" b="1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364710"/>
              </p:ext>
            </p:extLst>
          </p:nvPr>
        </p:nvGraphicFramePr>
        <p:xfrm>
          <a:off x="2045833" y="1361050"/>
          <a:ext cx="3638093" cy="1053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2024310" y="2847300"/>
            <a:ext cx="3638088" cy="13533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dirty="0" err="1"/>
              <a:t>Centralized</a:t>
            </a:r>
            <a:r>
              <a:rPr lang="es-ES" sz="2000" dirty="0"/>
              <a:t> </a:t>
            </a:r>
            <a:r>
              <a:rPr lang="es-ES" sz="2000" dirty="0" err="1"/>
              <a:t>Planning</a:t>
            </a:r>
            <a:r>
              <a:rPr lang="es-ES" sz="2000" dirty="0"/>
              <a:t> </a:t>
            </a:r>
            <a:r>
              <a:rPr lang="es-ES" sz="2000" dirty="0" err="1" smtClean="0"/>
              <a:t>Inelastic</a:t>
            </a:r>
            <a:r>
              <a:rPr lang="es-ES" sz="2000" dirty="0" smtClean="0"/>
              <a:t> </a:t>
            </a:r>
            <a:r>
              <a:rPr lang="es-ES" sz="2000" dirty="0" err="1"/>
              <a:t>Demand</a:t>
            </a:r>
            <a:r>
              <a:rPr lang="es-ES" sz="2000" dirty="0"/>
              <a:t>         </a:t>
            </a:r>
            <a:r>
              <a:rPr lang="es-ES" sz="2000" dirty="0" err="1"/>
              <a:t>Perfect</a:t>
            </a:r>
            <a:r>
              <a:rPr lang="es-ES" sz="2000" dirty="0"/>
              <a:t> </a:t>
            </a:r>
            <a:r>
              <a:rPr lang="es-ES" sz="2000" dirty="0" err="1"/>
              <a:t>Comp</a:t>
            </a:r>
            <a:endParaRPr lang="es-ES" sz="2000" dirty="0"/>
          </a:p>
          <a:p>
            <a:pPr algn="ctr" defTabSz="106677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dirty="0"/>
              <a:t>“</a:t>
            </a:r>
            <a:r>
              <a:rPr lang="es-ES" sz="2000" b="1" dirty="0" err="1"/>
              <a:t>Naïve</a:t>
            </a:r>
            <a:r>
              <a:rPr lang="es-ES" sz="2000" b="1" dirty="0"/>
              <a:t> CP</a:t>
            </a:r>
            <a:r>
              <a:rPr lang="es-ES" sz="2000" dirty="0"/>
              <a:t>”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26369" y="2477078"/>
            <a:ext cx="1363405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err="1"/>
              <a:t>Demand</a:t>
            </a:r>
            <a:endParaRPr lang="en-US" sz="2000" b="1" dirty="0"/>
          </a:p>
        </p:txBody>
      </p:sp>
      <p:grpSp>
        <p:nvGrpSpPr>
          <p:cNvPr id="20" name="Grupo 19"/>
          <p:cNvGrpSpPr/>
          <p:nvPr/>
        </p:nvGrpSpPr>
        <p:grpSpPr>
          <a:xfrm>
            <a:off x="2024310" y="4716291"/>
            <a:ext cx="3638093" cy="1053115"/>
            <a:chOff x="0" y="0"/>
            <a:chExt cx="2553000" cy="789836"/>
          </a:xfrm>
          <a:solidFill>
            <a:schemeClr val="bg1">
              <a:lumMod val="65000"/>
            </a:schemeClr>
          </a:solidFill>
        </p:grpSpPr>
        <p:sp>
          <p:nvSpPr>
            <p:cNvPr id="21" name="Rectángulo 20"/>
            <p:cNvSpPr/>
            <p:nvPr/>
          </p:nvSpPr>
          <p:spPr>
            <a:xfrm>
              <a:off x="0" y="0"/>
              <a:ext cx="2553000" cy="789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2" name="CuadroTexto 21"/>
            <p:cNvSpPr txBox="1"/>
            <p:nvPr/>
          </p:nvSpPr>
          <p:spPr>
            <a:xfrm>
              <a:off x="0" y="0"/>
              <a:ext cx="2553000" cy="789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/>
              <a:r>
                <a:rPr lang="es-ES" sz="2000" dirty="0" err="1" smtClean="0"/>
                <a:t>Lower</a:t>
              </a:r>
              <a:r>
                <a:rPr lang="es-ES" sz="2000" dirty="0" smtClean="0"/>
                <a:t> </a:t>
              </a:r>
              <a:r>
                <a:rPr lang="es-ES" sz="2000" dirty="0" err="1" smtClean="0"/>
                <a:t>Level</a:t>
              </a:r>
              <a:r>
                <a:rPr lang="es-ES" sz="2000" dirty="0" smtClean="0"/>
                <a:t> </a:t>
              </a:r>
              <a:r>
                <a:rPr lang="es-ES" sz="2000" dirty="0" err="1" smtClean="0"/>
                <a:t>Problem</a:t>
              </a:r>
              <a:endParaRPr lang="es-ES" sz="2000" dirty="0"/>
            </a:p>
            <a:p>
              <a:pPr algn="ctr"/>
              <a:r>
                <a:rPr lang="es-ES" sz="2000" dirty="0" err="1"/>
                <a:t>Elastic</a:t>
              </a:r>
              <a:r>
                <a:rPr lang="es-ES" sz="2000" dirty="0"/>
                <a:t> </a:t>
              </a:r>
              <a:r>
                <a:rPr lang="es-ES" sz="2000" dirty="0" err="1"/>
                <a:t>Demand</a:t>
              </a:r>
              <a:r>
                <a:rPr lang="es-ES" sz="2000" dirty="0"/>
                <a:t> - Cournot  </a:t>
              </a:r>
            </a:p>
            <a:p>
              <a:pPr lvl="0" algn="ctr"/>
              <a:r>
                <a:rPr lang="es-ES" sz="2000" dirty="0"/>
                <a:t>“</a:t>
              </a:r>
              <a:r>
                <a:rPr lang="es-ES" sz="2000" b="1" dirty="0"/>
                <a:t>Actual CP</a:t>
              </a:r>
              <a:r>
                <a:rPr lang="es-ES" sz="2000" dirty="0"/>
                <a:t>”</a:t>
              </a:r>
            </a:p>
          </p:txBody>
        </p:sp>
      </p:grpSp>
      <p:sp>
        <p:nvSpPr>
          <p:cNvPr id="23" name="CuadroTexto 22"/>
          <p:cNvSpPr txBox="1"/>
          <p:nvPr/>
        </p:nvSpPr>
        <p:spPr>
          <a:xfrm>
            <a:off x="6228503" y="4092386"/>
            <a:ext cx="95747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TEP</a:t>
            </a:r>
            <a:endParaRPr lang="en-US" sz="2400" b="1" dirty="0"/>
          </a:p>
        </p:txBody>
      </p:sp>
      <p:sp>
        <p:nvSpPr>
          <p:cNvPr id="34" name="Flecha doblada hacia arriba 33"/>
          <p:cNvSpPr/>
          <p:nvPr/>
        </p:nvSpPr>
        <p:spPr>
          <a:xfrm rot="10800000">
            <a:off x="885157" y="1621054"/>
            <a:ext cx="1004620" cy="702260"/>
          </a:xfrm>
          <a:prstGeom prst="bentUp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" name="Flecha doblada hacia arriba 34"/>
          <p:cNvSpPr/>
          <p:nvPr/>
        </p:nvSpPr>
        <p:spPr>
          <a:xfrm rot="5400000">
            <a:off x="1075577" y="2954956"/>
            <a:ext cx="740813" cy="887580"/>
          </a:xfrm>
          <a:prstGeom prst="bentUp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6" name="Flecha doblada hacia arriba 35"/>
          <p:cNvSpPr/>
          <p:nvPr/>
        </p:nvSpPr>
        <p:spPr>
          <a:xfrm rot="5400000" flipV="1">
            <a:off x="6035061" y="4628510"/>
            <a:ext cx="653489" cy="829052"/>
          </a:xfrm>
          <a:prstGeom prst="bentUp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7" name="Flecha doblada hacia arriba 36"/>
          <p:cNvSpPr/>
          <p:nvPr/>
        </p:nvSpPr>
        <p:spPr>
          <a:xfrm rot="10800000" flipH="1">
            <a:off x="5947279" y="3233918"/>
            <a:ext cx="926587" cy="687081"/>
          </a:xfrm>
          <a:prstGeom prst="bentUp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Flecha derecha 37"/>
          <p:cNvSpPr/>
          <p:nvPr/>
        </p:nvSpPr>
        <p:spPr>
          <a:xfrm rot="5400000">
            <a:off x="3633652" y="2506706"/>
            <a:ext cx="419404" cy="234869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Flecha derecha 38"/>
          <p:cNvSpPr/>
          <p:nvPr/>
        </p:nvSpPr>
        <p:spPr>
          <a:xfrm rot="5400000">
            <a:off x="3655176" y="4341040"/>
            <a:ext cx="419404" cy="234869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CuadroTexto 41"/>
          <p:cNvSpPr txBox="1"/>
          <p:nvPr/>
        </p:nvSpPr>
        <p:spPr>
          <a:xfrm>
            <a:off x="7912677" y="2833843"/>
            <a:ext cx="3638093" cy="606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/>
            <a:r>
              <a:rPr lang="es-ES" sz="2000" dirty="0" err="1"/>
              <a:t>Regret</a:t>
            </a:r>
            <a:r>
              <a:rPr lang="es-ES" sz="2000" dirty="0"/>
              <a:t> = </a:t>
            </a:r>
            <a:r>
              <a:rPr lang="es-ES" sz="2000" b="1" dirty="0"/>
              <a:t>Actual CP </a:t>
            </a:r>
            <a:r>
              <a:rPr lang="es-ES" sz="2000" dirty="0"/>
              <a:t>– </a:t>
            </a:r>
            <a:r>
              <a:rPr lang="es-ES" sz="2000" b="1" dirty="0"/>
              <a:t>BP</a:t>
            </a:r>
            <a:r>
              <a:rPr lang="es-ES" sz="2000" dirty="0"/>
              <a:t>  </a:t>
            </a: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635" y="1028223"/>
            <a:ext cx="1882973" cy="141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sultado de imagen de RESULTS ICON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742" y="262471"/>
            <a:ext cx="1740115" cy="17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3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Regret</a:t>
            </a:r>
            <a:r>
              <a:rPr lang="es-ES" b="1" dirty="0"/>
              <a:t> </a:t>
            </a:r>
            <a:r>
              <a:rPr lang="es-ES" b="1" dirty="0" err="1"/>
              <a:t>Results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72849"/>
              </p:ext>
            </p:extLst>
          </p:nvPr>
        </p:nvGraphicFramePr>
        <p:xfrm>
          <a:off x="1145328" y="1900064"/>
          <a:ext cx="5453653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1388184">
                  <a:extLst>
                    <a:ext uri="{9D8B030D-6E8A-4147-A177-3AD203B41FA5}">
                      <a16:colId xmlns:a16="http://schemas.microsoft.com/office/drawing/2014/main" val="2959827328"/>
                    </a:ext>
                  </a:extLst>
                </a:gridCol>
                <a:gridCol w="1254979">
                  <a:extLst>
                    <a:ext uri="{9D8B030D-6E8A-4147-A177-3AD203B41FA5}">
                      <a16:colId xmlns:a16="http://schemas.microsoft.com/office/drawing/2014/main" val="4146755525"/>
                    </a:ext>
                  </a:extLst>
                </a:gridCol>
                <a:gridCol w="936830">
                  <a:extLst>
                    <a:ext uri="{9D8B030D-6E8A-4147-A177-3AD203B41FA5}">
                      <a16:colId xmlns:a16="http://schemas.microsoft.com/office/drawing/2014/main" val="1755805201"/>
                    </a:ext>
                  </a:extLst>
                </a:gridCol>
                <a:gridCol w="936830">
                  <a:extLst>
                    <a:ext uri="{9D8B030D-6E8A-4147-A177-3AD203B41FA5}">
                      <a16:colId xmlns:a16="http://schemas.microsoft.com/office/drawing/2014/main" val="3782160279"/>
                    </a:ext>
                  </a:extLst>
                </a:gridCol>
                <a:gridCol w="936830">
                  <a:extLst>
                    <a:ext uri="{9D8B030D-6E8A-4147-A177-3AD203B41FA5}">
                      <a16:colId xmlns:a16="http://schemas.microsoft.com/office/drawing/2014/main" val="2843536212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Naïve CP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Actual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71134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6-1/6-3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6-1/6-3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92224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214.8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220.9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638060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Welfare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M€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88611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M€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225.9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131.8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235.6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77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Demand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119.3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119.3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119.4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44986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Regret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M€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40205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Regret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M€/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20480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7746086" y="2940790"/>
            <a:ext cx="329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/>
              <a:t>Cost</a:t>
            </a:r>
            <a:r>
              <a:rPr lang="es-ES" sz="2400" b="1" dirty="0"/>
              <a:t> </a:t>
            </a:r>
            <a:r>
              <a:rPr lang="es-ES" sz="2400" b="1" dirty="0" err="1"/>
              <a:t>Regret</a:t>
            </a:r>
            <a:r>
              <a:rPr lang="es-ES" sz="2400" b="1" dirty="0"/>
              <a:t> = 4%</a:t>
            </a:r>
            <a:endParaRPr lang="en-US" sz="2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7392525" y="4101105"/>
            <a:ext cx="3889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/>
              <a:t>Welfare</a:t>
            </a:r>
            <a:r>
              <a:rPr lang="es-ES" sz="2400" b="1" dirty="0"/>
              <a:t> </a:t>
            </a:r>
            <a:r>
              <a:rPr lang="es-ES" sz="2400" b="1" dirty="0" err="1"/>
              <a:t>Regret</a:t>
            </a:r>
            <a:r>
              <a:rPr lang="es-ES" sz="2400" b="1" dirty="0"/>
              <a:t> = 0%</a:t>
            </a:r>
            <a:endParaRPr lang="en-US" sz="2400" b="1" dirty="0"/>
          </a:p>
        </p:txBody>
      </p:sp>
      <p:pic>
        <p:nvPicPr>
          <p:cNvPr id="10" name="Picture 4" descr="Resultado de imagen de RESULTS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742" y="262471"/>
            <a:ext cx="1740115" cy="17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ipse 2"/>
          <p:cNvSpPr/>
          <p:nvPr/>
        </p:nvSpPr>
        <p:spPr>
          <a:xfrm>
            <a:off x="5753098" y="2797087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3880436" y="2787147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5749183" y="3436485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e 12"/>
          <p:cNvSpPr/>
          <p:nvPr/>
        </p:nvSpPr>
        <p:spPr>
          <a:xfrm>
            <a:off x="3880436" y="3421853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5733221" y="4331938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e 15"/>
          <p:cNvSpPr/>
          <p:nvPr/>
        </p:nvSpPr>
        <p:spPr>
          <a:xfrm>
            <a:off x="5749183" y="4790014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5587840" y="5752335"/>
            <a:ext cx="4772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No </a:t>
            </a:r>
            <a:r>
              <a:rPr lang="es-ES" b="1" dirty="0" err="1" smtClean="0"/>
              <a:t>Regret</a:t>
            </a:r>
            <a:r>
              <a:rPr lang="es-ES" b="1" dirty="0" smtClean="0"/>
              <a:t> </a:t>
            </a:r>
            <a:r>
              <a:rPr lang="es-ES" b="1" dirty="0" err="1" smtClean="0"/>
              <a:t>with</a:t>
            </a:r>
            <a:r>
              <a:rPr lang="es-ES" b="1" dirty="0" smtClean="0"/>
              <a:t> </a:t>
            </a:r>
            <a:r>
              <a:rPr lang="es-ES" b="1" dirty="0" err="1" smtClean="0"/>
              <a:t>perfect</a:t>
            </a:r>
            <a:r>
              <a:rPr lang="es-ES" b="1" dirty="0" smtClean="0"/>
              <a:t> </a:t>
            </a:r>
            <a:r>
              <a:rPr lang="es-ES" b="1" dirty="0" err="1" smtClean="0"/>
              <a:t>competition</a:t>
            </a:r>
            <a:endParaRPr lang="en-US" dirty="0"/>
          </a:p>
        </p:txBody>
      </p:sp>
      <p:sp>
        <p:nvSpPr>
          <p:cNvPr id="15" name="Elipse 14"/>
          <p:cNvSpPr/>
          <p:nvPr/>
        </p:nvSpPr>
        <p:spPr>
          <a:xfrm>
            <a:off x="3880436" y="2508040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/>
          <p:cNvSpPr/>
          <p:nvPr/>
        </p:nvSpPr>
        <p:spPr>
          <a:xfrm>
            <a:off x="5813261" y="2498811"/>
            <a:ext cx="725557" cy="348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5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CONCLUSIONS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8908" y="2252119"/>
            <a:ext cx="5998464" cy="1181148"/>
          </a:xfrm>
          <a:solidFill>
            <a:srgbClr val="E1F4F5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200" b="1" dirty="0" err="1">
                <a:solidFill>
                  <a:schemeClr val="accent2">
                    <a:lumMod val="75000"/>
                  </a:schemeClr>
                </a:solidFill>
              </a:rPr>
              <a:t>Distinctive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200" b="1" dirty="0" err="1">
                <a:solidFill>
                  <a:schemeClr val="accent2">
                    <a:lumMod val="75000"/>
                  </a:schemeClr>
                </a:solidFill>
              </a:rPr>
              <a:t>policy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200" b="1" dirty="0" err="1">
                <a:solidFill>
                  <a:schemeClr val="accent2">
                    <a:lumMod val="75000"/>
                  </a:schemeClr>
                </a:solidFill>
              </a:rPr>
              <a:t>objectives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200" dirty="0"/>
              <a:t>can </a:t>
            </a:r>
            <a:r>
              <a:rPr lang="es-ES" sz="2200" dirty="0" err="1"/>
              <a:t>result</a:t>
            </a:r>
            <a:r>
              <a:rPr lang="es-ES" sz="2200" dirty="0"/>
              <a:t> in </a:t>
            </a:r>
            <a:r>
              <a:rPr lang="es-ES" sz="2200" b="1" dirty="0" err="1">
                <a:solidFill>
                  <a:schemeClr val="accent2">
                    <a:lumMod val="75000"/>
                  </a:schemeClr>
                </a:solidFill>
              </a:rPr>
              <a:t>different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200" b="1" dirty="0" err="1">
                <a:solidFill>
                  <a:schemeClr val="accent2">
                    <a:lumMod val="75000"/>
                  </a:schemeClr>
                </a:solidFill>
              </a:rPr>
              <a:t>equilibria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200" dirty="0" err="1"/>
              <a:t>even</a:t>
            </a:r>
            <a:r>
              <a:rPr lang="es-ES" sz="2200" dirty="0"/>
              <a:t> </a:t>
            </a:r>
            <a:r>
              <a:rPr lang="es-ES" sz="2200" dirty="0" err="1"/>
              <a:t>if</a:t>
            </a:r>
            <a:r>
              <a:rPr lang="es-ES" sz="2200" dirty="0"/>
              <a:t> the </a:t>
            </a:r>
            <a:r>
              <a:rPr lang="es-ES" sz="2200" dirty="0" err="1"/>
              <a:t>market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perfectly</a:t>
            </a:r>
            <a:r>
              <a:rPr lang="es-ES" sz="2200" dirty="0"/>
              <a:t> </a:t>
            </a:r>
            <a:r>
              <a:rPr lang="es-ES" sz="2200" dirty="0" err="1"/>
              <a:t>competitive</a:t>
            </a:r>
            <a:r>
              <a:rPr lang="es-ES" sz="22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308908" y="3985701"/>
            <a:ext cx="5998464" cy="1549337"/>
          </a:xfrm>
          <a:prstGeom prst="rect">
            <a:avLst/>
          </a:prstGeom>
          <a:solidFill>
            <a:srgbClr val="EFF5E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200" dirty="0" err="1"/>
              <a:t>Disregarding</a:t>
            </a:r>
            <a:r>
              <a:rPr lang="es-ES" sz="2200" dirty="0"/>
              <a:t> </a:t>
            </a:r>
            <a:r>
              <a:rPr lang="es-ES" sz="2200" b="1" dirty="0" err="1">
                <a:solidFill>
                  <a:schemeClr val="accent6">
                    <a:lumMod val="75000"/>
                  </a:schemeClr>
                </a:solidFill>
              </a:rPr>
              <a:t>strategic</a:t>
            </a:r>
            <a:r>
              <a:rPr lang="es-ES" sz="2200" dirty="0"/>
              <a:t> </a:t>
            </a:r>
            <a:r>
              <a:rPr lang="es-ES" sz="2200" b="1" dirty="0" err="1">
                <a:solidFill>
                  <a:schemeClr val="accent6">
                    <a:lumMod val="75000"/>
                  </a:schemeClr>
                </a:solidFill>
              </a:rPr>
              <a:t>market</a:t>
            </a:r>
            <a:r>
              <a:rPr lang="es-ES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200" b="1" dirty="0" err="1">
                <a:solidFill>
                  <a:schemeClr val="accent6">
                    <a:lumMod val="75000"/>
                  </a:schemeClr>
                </a:solidFill>
              </a:rPr>
              <a:t>feedba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</a:rPr>
              <a:t>ck</a:t>
            </a:r>
            <a:r>
              <a:rPr lang="es-ES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200" dirty="0"/>
              <a:t>can </a:t>
            </a:r>
            <a:r>
              <a:rPr lang="es-ES" sz="2200" dirty="0" err="1"/>
              <a:t>result</a:t>
            </a:r>
            <a:r>
              <a:rPr lang="es-ES" sz="2200" dirty="0"/>
              <a:t> in </a:t>
            </a:r>
            <a:r>
              <a:rPr lang="es-ES" sz="2200" b="1" dirty="0" err="1">
                <a:solidFill>
                  <a:schemeClr val="accent6">
                    <a:lumMod val="75000"/>
                  </a:schemeClr>
                </a:solidFill>
              </a:rPr>
              <a:t>sub-optimal</a:t>
            </a:r>
            <a:r>
              <a:rPr lang="es-ES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200" dirty="0" err="1"/>
              <a:t>planning</a:t>
            </a:r>
            <a:r>
              <a:rPr lang="es-ES" sz="2200" dirty="0"/>
              <a:t> </a:t>
            </a:r>
            <a:r>
              <a:rPr lang="es-ES" sz="2200" dirty="0" err="1"/>
              <a:t>results</a:t>
            </a:r>
            <a:r>
              <a:rPr lang="es-ES" sz="2200" dirty="0"/>
              <a:t> </a:t>
            </a:r>
            <a:r>
              <a:rPr lang="es-ES" sz="2200" dirty="0" err="1"/>
              <a:t>that</a:t>
            </a:r>
            <a:r>
              <a:rPr lang="es-ES" sz="2200" dirty="0"/>
              <a:t> lead to </a:t>
            </a:r>
            <a:r>
              <a:rPr lang="es-ES" sz="2200" dirty="0" err="1"/>
              <a:t>higher</a:t>
            </a:r>
            <a:r>
              <a:rPr lang="es-ES" sz="2200" dirty="0"/>
              <a:t> total </a:t>
            </a:r>
            <a:r>
              <a:rPr lang="es-ES" sz="2200" dirty="0" err="1"/>
              <a:t>cost</a:t>
            </a:r>
            <a:r>
              <a:rPr lang="es-ES" sz="2200" dirty="0"/>
              <a:t> </a:t>
            </a:r>
            <a:r>
              <a:rPr lang="es-ES" sz="2200" dirty="0" err="1"/>
              <a:t>or</a:t>
            </a:r>
            <a:r>
              <a:rPr lang="es-ES" sz="2200" dirty="0"/>
              <a:t> </a:t>
            </a:r>
            <a:r>
              <a:rPr lang="es-ES" sz="2200" dirty="0" err="1"/>
              <a:t>lower</a:t>
            </a:r>
            <a:r>
              <a:rPr lang="es-ES" sz="2200" dirty="0"/>
              <a:t> </a:t>
            </a:r>
            <a:r>
              <a:rPr lang="es-ES" sz="2200" dirty="0" err="1"/>
              <a:t>welfare</a:t>
            </a:r>
            <a:r>
              <a:rPr lang="es-ES" sz="2200" dirty="0"/>
              <a:t>. 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553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640A-53D8-4C70-8828-B7A1B806759A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https://steemitimages.com/0x0/http:/www.causality.inf.ethz.ch/images/cause-effec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2" y="1949554"/>
            <a:ext cx="8880475" cy="416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63217" y="3878961"/>
            <a:ext cx="1467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TEP</a:t>
            </a:r>
            <a:endParaRPr lang="es-E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107307" y="4033783"/>
            <a:ext cx="1577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GEP</a:t>
            </a:r>
            <a:endParaRPr lang="es-E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err="1" smtClean="0">
                <a:solidFill>
                  <a:srgbClr val="FFC000"/>
                </a:solidFill>
              </a:rPr>
              <a:t>G</a:t>
            </a:r>
            <a:r>
              <a:rPr lang="es-ES" sz="4000" b="1" dirty="0" err="1" smtClean="0"/>
              <a:t>eneration</a:t>
            </a:r>
            <a:r>
              <a:rPr lang="es-ES" sz="4000" b="1" dirty="0" smtClean="0"/>
              <a:t> </a:t>
            </a:r>
            <a:r>
              <a:rPr lang="es-ES" sz="4000" b="1" dirty="0" err="1">
                <a:solidFill>
                  <a:srgbClr val="FFC000"/>
                </a:solidFill>
              </a:rPr>
              <a:t>E</a:t>
            </a:r>
            <a:r>
              <a:rPr lang="es-ES" sz="4000" b="1" dirty="0" err="1"/>
              <a:t>xpansion</a:t>
            </a:r>
            <a:r>
              <a:rPr lang="es-ES" sz="4000" b="1" dirty="0"/>
              <a:t> </a:t>
            </a:r>
            <a:r>
              <a:rPr lang="es-ES" sz="4000" b="1" dirty="0" err="1">
                <a:solidFill>
                  <a:srgbClr val="FFC000"/>
                </a:solidFill>
              </a:rPr>
              <a:t>P</a:t>
            </a:r>
            <a:r>
              <a:rPr lang="es-ES" sz="4000" b="1" dirty="0" err="1"/>
              <a:t>lanning</a:t>
            </a:r>
            <a:r>
              <a:rPr lang="es-ES" sz="4000" b="1" dirty="0"/>
              <a:t> </a:t>
            </a:r>
            <a:r>
              <a:rPr lang="es-ES" sz="4000" b="1" dirty="0" smtClean="0"/>
              <a:t>and </a:t>
            </a:r>
            <a:r>
              <a:rPr lang="es-ES" sz="4000" b="1" dirty="0" err="1" smtClean="0">
                <a:solidFill>
                  <a:srgbClr val="FF0000"/>
                </a:solidFill>
              </a:rPr>
              <a:t>T</a:t>
            </a:r>
            <a:r>
              <a:rPr lang="es-ES" sz="4000" b="1" dirty="0" err="1" smtClean="0"/>
              <a:t>ransmission</a:t>
            </a:r>
            <a:r>
              <a:rPr lang="es-ES" sz="4000" b="1" dirty="0" smtClean="0"/>
              <a:t> </a:t>
            </a:r>
            <a:r>
              <a:rPr lang="es-ES" sz="4000" b="1" dirty="0" err="1" smtClean="0">
                <a:solidFill>
                  <a:srgbClr val="FF0000"/>
                </a:solidFill>
              </a:rPr>
              <a:t>E</a:t>
            </a:r>
            <a:r>
              <a:rPr lang="es-ES" sz="4000" b="1" dirty="0" err="1" smtClean="0"/>
              <a:t>xpansion</a:t>
            </a:r>
            <a:r>
              <a:rPr lang="es-ES" sz="4000" b="1" dirty="0" smtClean="0"/>
              <a:t> </a:t>
            </a:r>
            <a:r>
              <a:rPr lang="es-ES" sz="4000" b="1" dirty="0" err="1" smtClean="0">
                <a:solidFill>
                  <a:srgbClr val="FF0000"/>
                </a:solidFill>
              </a:rPr>
              <a:t>P</a:t>
            </a:r>
            <a:r>
              <a:rPr lang="es-ES" sz="4000" b="1" dirty="0" err="1" smtClean="0"/>
              <a:t>lanning</a:t>
            </a:r>
            <a:r>
              <a:rPr lang="es-ES" sz="4000" b="1" dirty="0" smtClean="0"/>
              <a:t> </a:t>
            </a:r>
            <a:endParaRPr lang="en-US" sz="4000" b="1" dirty="0"/>
          </a:p>
        </p:txBody>
      </p:sp>
      <p:sp>
        <p:nvSpPr>
          <p:cNvPr id="8" name="Rectángulo 7"/>
          <p:cNvSpPr/>
          <p:nvPr/>
        </p:nvSpPr>
        <p:spPr>
          <a:xfrm>
            <a:off x="1586850" y="1861759"/>
            <a:ext cx="30198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Proactive</a:t>
            </a:r>
            <a:endParaRPr lang="es-E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355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REFERENCES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[1] P. </a:t>
            </a:r>
            <a:r>
              <a:rPr lang="es-ES" dirty="0" err="1"/>
              <a:t>Pisciella</a:t>
            </a:r>
            <a:r>
              <a:rPr lang="es-ES" dirty="0"/>
              <a:t>, M. </a:t>
            </a:r>
            <a:r>
              <a:rPr lang="es-ES" dirty="0" err="1"/>
              <a:t>Bertocchi</a:t>
            </a:r>
            <a:r>
              <a:rPr lang="es-ES" dirty="0"/>
              <a:t>, and M. T. </a:t>
            </a:r>
            <a:r>
              <a:rPr lang="es-ES" dirty="0" err="1"/>
              <a:t>Vespucci</a:t>
            </a:r>
            <a:r>
              <a:rPr lang="es-ES" dirty="0"/>
              <a:t>, “A leader-</a:t>
            </a:r>
            <a:r>
              <a:rPr lang="es-ES" dirty="0" err="1"/>
              <a:t>followers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 of </a:t>
            </a:r>
            <a:r>
              <a:rPr lang="es-ES" dirty="0" err="1"/>
              <a:t>power</a:t>
            </a:r>
            <a:r>
              <a:rPr lang="es-ES" dirty="0"/>
              <a:t> </a:t>
            </a:r>
            <a:r>
              <a:rPr lang="es-ES" dirty="0" err="1"/>
              <a:t>transmission</a:t>
            </a:r>
            <a:r>
              <a:rPr lang="es-ES" dirty="0"/>
              <a:t> </a:t>
            </a:r>
            <a:r>
              <a:rPr lang="es-ES" dirty="0" err="1"/>
              <a:t>capacity</a:t>
            </a:r>
            <a:r>
              <a:rPr lang="es-ES" dirty="0"/>
              <a:t> </a:t>
            </a:r>
            <a:r>
              <a:rPr lang="es-ES" dirty="0" err="1"/>
              <a:t>expansion</a:t>
            </a:r>
            <a:r>
              <a:rPr lang="es-ES" dirty="0"/>
              <a:t> in a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driven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,” </a:t>
            </a:r>
            <a:r>
              <a:rPr lang="es-ES" i="1" dirty="0" err="1"/>
              <a:t>Comput</a:t>
            </a:r>
            <a:r>
              <a:rPr lang="es-ES" i="1" dirty="0"/>
              <a:t>. </a:t>
            </a:r>
            <a:r>
              <a:rPr lang="es-ES" i="1" dirty="0" err="1"/>
              <a:t>Manag</a:t>
            </a:r>
            <a:r>
              <a:rPr lang="es-ES" i="1" dirty="0"/>
              <a:t>. </a:t>
            </a:r>
            <a:r>
              <a:rPr lang="es-ES" i="1" dirty="0" err="1"/>
              <a:t>Sci</a:t>
            </a:r>
            <a:r>
              <a:rPr lang="es-ES" i="1" dirty="0"/>
              <a:t>.</a:t>
            </a:r>
            <a:r>
              <a:rPr lang="es-ES" dirty="0"/>
              <a:t>, vol. 13, no. 1, pp. 87–118, 2016.</a:t>
            </a:r>
          </a:p>
          <a:p>
            <a:r>
              <a:rPr lang="en-US" dirty="0"/>
              <a:t>[2] </a:t>
            </a:r>
            <a:r>
              <a:rPr lang="es-ES" dirty="0"/>
              <a:t>D. A. Tejada-Arango, M. </a:t>
            </a:r>
            <a:r>
              <a:rPr lang="es-ES" dirty="0" err="1"/>
              <a:t>Domeshek</a:t>
            </a:r>
            <a:r>
              <a:rPr lang="es-ES" dirty="0"/>
              <a:t>, S. Wogrin, and E. Centeno, “</a:t>
            </a:r>
            <a:r>
              <a:rPr lang="es-ES" dirty="0" err="1"/>
              <a:t>Enhanced</a:t>
            </a:r>
            <a:r>
              <a:rPr lang="es-ES" dirty="0"/>
              <a:t> </a:t>
            </a:r>
            <a:r>
              <a:rPr lang="es-ES" dirty="0" err="1"/>
              <a:t>Representative</a:t>
            </a:r>
            <a:r>
              <a:rPr lang="es-ES" dirty="0"/>
              <a:t> </a:t>
            </a:r>
            <a:r>
              <a:rPr lang="es-ES" dirty="0" err="1"/>
              <a:t>Days</a:t>
            </a:r>
            <a:r>
              <a:rPr lang="es-ES" dirty="0"/>
              <a:t> and </a:t>
            </a:r>
            <a:r>
              <a:rPr lang="es-ES" dirty="0" err="1"/>
              <a:t>System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</a:t>
            </a:r>
            <a:r>
              <a:rPr lang="es-ES" dirty="0" err="1"/>
              <a:t>Modeling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Energy Storage </a:t>
            </a:r>
            <a:r>
              <a:rPr lang="es-ES" dirty="0" err="1"/>
              <a:t>Investment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,” </a:t>
            </a:r>
            <a:r>
              <a:rPr lang="es-ES" i="1" dirty="0"/>
              <a:t>IEEE </a:t>
            </a:r>
            <a:r>
              <a:rPr lang="es-ES" i="1" dirty="0" err="1"/>
              <a:t>Trans</a:t>
            </a:r>
            <a:r>
              <a:rPr lang="es-ES" i="1" dirty="0"/>
              <a:t>. Power </a:t>
            </a:r>
            <a:r>
              <a:rPr lang="es-ES" i="1" dirty="0" err="1"/>
              <a:t>Syst</a:t>
            </a:r>
            <a:r>
              <a:rPr lang="es-ES" i="1" dirty="0"/>
              <a:t>.</a:t>
            </a:r>
            <a:r>
              <a:rPr lang="es-ES" dirty="0"/>
              <a:t>, vol. 8950, no. c, pp. 1–1, 2018.</a:t>
            </a:r>
            <a:endParaRPr lang="en-US" dirty="0"/>
          </a:p>
          <a:p>
            <a:r>
              <a:rPr lang="es-ES" dirty="0"/>
              <a:t>[3] S. </a:t>
            </a:r>
            <a:r>
              <a:rPr lang="es-ES" dirty="0" err="1"/>
              <a:t>Jin</a:t>
            </a:r>
            <a:r>
              <a:rPr lang="es-ES" dirty="0"/>
              <a:t>, S. M. </a:t>
            </a:r>
            <a:r>
              <a:rPr lang="es-ES" dirty="0" err="1"/>
              <a:t>Ryan</a:t>
            </a:r>
            <a:r>
              <a:rPr lang="es-ES" dirty="0"/>
              <a:t>, and A. Sets, “A </a:t>
            </a:r>
            <a:r>
              <a:rPr lang="es-ES" dirty="0" err="1"/>
              <a:t>Tri-Level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 of </a:t>
            </a:r>
            <a:r>
              <a:rPr lang="es-ES" dirty="0" err="1"/>
              <a:t>Centralized</a:t>
            </a:r>
            <a:r>
              <a:rPr lang="es-ES" dirty="0"/>
              <a:t> </a:t>
            </a:r>
            <a:r>
              <a:rPr lang="es-ES" dirty="0" err="1"/>
              <a:t>Transmission</a:t>
            </a:r>
            <a:r>
              <a:rPr lang="es-ES" dirty="0"/>
              <a:t> and </a:t>
            </a:r>
            <a:r>
              <a:rPr lang="es-ES" dirty="0" err="1"/>
              <a:t>Decentralized</a:t>
            </a:r>
            <a:r>
              <a:rPr lang="es-ES" dirty="0"/>
              <a:t> </a:t>
            </a:r>
            <a:r>
              <a:rPr lang="es-ES" dirty="0" err="1"/>
              <a:t>Generation</a:t>
            </a:r>
            <a:r>
              <a:rPr lang="es-ES" dirty="0"/>
              <a:t> </a:t>
            </a:r>
            <a:r>
              <a:rPr lang="es-ES" dirty="0" err="1"/>
              <a:t>Expansion</a:t>
            </a:r>
            <a:r>
              <a:rPr lang="es-ES" dirty="0"/>
              <a:t> </a:t>
            </a:r>
            <a:r>
              <a:rPr lang="es-ES" dirty="0" err="1"/>
              <a:t>Planning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Electricity</a:t>
            </a:r>
            <a:r>
              <a:rPr lang="es-ES" dirty="0"/>
              <a:t> </a:t>
            </a:r>
            <a:r>
              <a:rPr lang="es-ES" dirty="0" err="1"/>
              <a:t>Market</a:t>
            </a:r>
            <a:r>
              <a:rPr lang="es-ES" dirty="0"/>
              <a:t> — </a:t>
            </a:r>
            <a:r>
              <a:rPr lang="es-ES" dirty="0" err="1"/>
              <a:t>Part</a:t>
            </a:r>
            <a:r>
              <a:rPr lang="es-ES" dirty="0"/>
              <a:t> I,” vol. 29, no. 1, pp. 132–141, 2014.</a:t>
            </a:r>
            <a:endParaRPr lang="en-US" dirty="0"/>
          </a:p>
          <a:p>
            <a:r>
              <a:rPr lang="es-ES" dirty="0"/>
              <a:t>[4]	S. K. K. </a:t>
            </a:r>
            <a:r>
              <a:rPr lang="es-ES" dirty="0" err="1"/>
              <a:t>Ng</a:t>
            </a:r>
            <a:r>
              <a:rPr lang="es-ES" dirty="0"/>
              <a:t>, J. </a:t>
            </a:r>
            <a:r>
              <a:rPr lang="es-ES" dirty="0" err="1"/>
              <a:t>Zhong</a:t>
            </a:r>
            <a:r>
              <a:rPr lang="es-ES" dirty="0"/>
              <a:t>, and C. W. Lee, “A </a:t>
            </a:r>
            <a:r>
              <a:rPr lang="es-ES" dirty="0" err="1"/>
              <a:t>Game-Theoretic</a:t>
            </a:r>
            <a:r>
              <a:rPr lang="es-ES" dirty="0"/>
              <a:t> </a:t>
            </a:r>
            <a:r>
              <a:rPr lang="es-ES" dirty="0" err="1"/>
              <a:t>Study</a:t>
            </a:r>
            <a:r>
              <a:rPr lang="es-ES" dirty="0"/>
              <a:t> of the </a:t>
            </a:r>
            <a:r>
              <a:rPr lang="es-ES" dirty="0" err="1"/>
              <a:t>Strategic</a:t>
            </a:r>
            <a:r>
              <a:rPr lang="es-ES" dirty="0"/>
              <a:t> </a:t>
            </a:r>
            <a:r>
              <a:rPr lang="es-ES" dirty="0" err="1"/>
              <a:t>Interaction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Generation</a:t>
            </a:r>
            <a:r>
              <a:rPr lang="es-ES" dirty="0"/>
              <a:t> and </a:t>
            </a:r>
            <a:r>
              <a:rPr lang="es-ES" dirty="0" err="1"/>
              <a:t>Transmission</a:t>
            </a:r>
            <a:r>
              <a:rPr lang="es-ES" dirty="0"/>
              <a:t> </a:t>
            </a:r>
            <a:r>
              <a:rPr lang="es-ES" dirty="0" err="1"/>
              <a:t>Expansion</a:t>
            </a:r>
            <a:r>
              <a:rPr lang="es-ES" dirty="0"/>
              <a:t> </a:t>
            </a:r>
            <a:r>
              <a:rPr lang="es-ES" dirty="0" err="1"/>
              <a:t>Planning</a:t>
            </a:r>
            <a:r>
              <a:rPr lang="es-ES" dirty="0"/>
              <a:t>,” </a:t>
            </a:r>
            <a:r>
              <a:rPr lang="es-ES" i="1" dirty="0"/>
              <a:t>2009 IEEE/PES Power </a:t>
            </a:r>
            <a:r>
              <a:rPr lang="es-ES" i="1" dirty="0" err="1"/>
              <a:t>Syst</a:t>
            </a:r>
            <a:r>
              <a:rPr lang="es-ES" i="1" dirty="0"/>
              <a:t>. Conf. Expo.</a:t>
            </a:r>
            <a:r>
              <a:rPr lang="es-ES" dirty="0"/>
              <a:t>, pp. 1–10, 2009.</a:t>
            </a:r>
            <a:endParaRPr lang="en-US" dirty="0"/>
          </a:p>
          <a:p>
            <a:r>
              <a:rPr lang="es-ES" dirty="0"/>
              <a:t>[5]	D. Pozo, J. Contreras, and E. </a:t>
            </a:r>
            <a:r>
              <a:rPr lang="es-ES" dirty="0" err="1"/>
              <a:t>Sauma</a:t>
            </a:r>
            <a:r>
              <a:rPr lang="es-ES" dirty="0"/>
              <a:t>, “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build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, he </a:t>
            </a:r>
            <a:r>
              <a:rPr lang="es-ES" dirty="0" err="1"/>
              <a:t>will</a:t>
            </a:r>
            <a:r>
              <a:rPr lang="es-ES" dirty="0"/>
              <a:t> come: </a:t>
            </a:r>
            <a:r>
              <a:rPr lang="es-ES" dirty="0" err="1"/>
              <a:t>Anticipative</a:t>
            </a:r>
            <a:r>
              <a:rPr lang="es-ES" dirty="0"/>
              <a:t> </a:t>
            </a:r>
            <a:r>
              <a:rPr lang="es-ES" dirty="0" err="1"/>
              <a:t>power</a:t>
            </a:r>
            <a:r>
              <a:rPr lang="es-ES" dirty="0"/>
              <a:t> </a:t>
            </a:r>
            <a:r>
              <a:rPr lang="es-ES" dirty="0" err="1"/>
              <a:t>transmission</a:t>
            </a:r>
            <a:r>
              <a:rPr lang="es-ES" dirty="0"/>
              <a:t> </a:t>
            </a:r>
            <a:r>
              <a:rPr lang="es-ES" dirty="0" err="1"/>
              <a:t>planning</a:t>
            </a:r>
            <a:r>
              <a:rPr lang="es-ES" dirty="0"/>
              <a:t>,” </a:t>
            </a:r>
            <a:r>
              <a:rPr lang="es-ES" i="1" dirty="0"/>
              <a:t>Energy Econ.</a:t>
            </a:r>
            <a:r>
              <a:rPr lang="es-ES" dirty="0"/>
              <a:t>, vol. 36, pp. 135–146, 2013.</a:t>
            </a:r>
            <a:endParaRPr lang="en-US" dirty="0"/>
          </a:p>
          <a:p>
            <a:r>
              <a:rPr lang="es-ES" dirty="0"/>
              <a:t>[6]	S. </a:t>
            </a:r>
            <a:r>
              <a:rPr lang="es-ES" dirty="0" err="1"/>
              <a:t>You</a:t>
            </a:r>
            <a:r>
              <a:rPr lang="es-ES" dirty="0"/>
              <a:t>, S. W. </a:t>
            </a:r>
            <a:r>
              <a:rPr lang="es-ES" dirty="0" err="1"/>
              <a:t>Hadley</a:t>
            </a:r>
            <a:r>
              <a:rPr lang="es-ES" dirty="0"/>
              <a:t>, M. </a:t>
            </a:r>
            <a:r>
              <a:rPr lang="es-ES" dirty="0" err="1"/>
              <a:t>Shankar</a:t>
            </a:r>
            <a:r>
              <a:rPr lang="es-ES" dirty="0"/>
              <a:t>, and Y. </a:t>
            </a:r>
            <a:r>
              <a:rPr lang="es-ES" dirty="0" err="1"/>
              <a:t>Liu</a:t>
            </a:r>
            <a:r>
              <a:rPr lang="es-ES" dirty="0"/>
              <a:t>, “Co-</a:t>
            </a:r>
            <a:r>
              <a:rPr lang="es-ES" dirty="0" err="1"/>
              <a:t>optimizing</a:t>
            </a:r>
            <a:r>
              <a:rPr lang="es-ES" dirty="0"/>
              <a:t> </a:t>
            </a:r>
            <a:r>
              <a:rPr lang="es-ES" dirty="0" err="1"/>
              <a:t>generation</a:t>
            </a:r>
            <a:r>
              <a:rPr lang="es-ES" dirty="0"/>
              <a:t> and </a:t>
            </a:r>
            <a:r>
              <a:rPr lang="es-ES" dirty="0" err="1"/>
              <a:t>transmission</a:t>
            </a:r>
            <a:r>
              <a:rPr lang="es-ES" dirty="0"/>
              <a:t> </a:t>
            </a:r>
            <a:r>
              <a:rPr lang="es-ES" dirty="0" err="1"/>
              <a:t>expansion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wind</a:t>
            </a:r>
            <a:r>
              <a:rPr lang="es-ES" dirty="0"/>
              <a:t> </a:t>
            </a:r>
            <a:r>
              <a:rPr lang="es-ES" dirty="0" err="1"/>
              <a:t>power</a:t>
            </a:r>
            <a:r>
              <a:rPr lang="es-ES" dirty="0"/>
              <a:t> in </a:t>
            </a:r>
            <a:r>
              <a:rPr lang="es-ES" dirty="0" err="1"/>
              <a:t>large-scale</a:t>
            </a:r>
            <a:r>
              <a:rPr lang="es-ES" dirty="0"/>
              <a:t> </a:t>
            </a:r>
            <a:r>
              <a:rPr lang="es-ES" dirty="0" err="1"/>
              <a:t>power</a:t>
            </a:r>
            <a:r>
              <a:rPr lang="es-ES" dirty="0"/>
              <a:t> </a:t>
            </a:r>
            <a:r>
              <a:rPr lang="es-ES" dirty="0" err="1"/>
              <a:t>grids</a:t>
            </a:r>
            <a:r>
              <a:rPr lang="es-ES" dirty="0"/>
              <a:t>—</a:t>
            </a:r>
            <a:r>
              <a:rPr lang="es-ES" dirty="0" err="1"/>
              <a:t>Implementation</a:t>
            </a:r>
            <a:r>
              <a:rPr lang="es-ES" dirty="0"/>
              <a:t> in the </a:t>
            </a:r>
            <a:r>
              <a:rPr lang="es-ES" dirty="0" err="1"/>
              <a:t>US</a:t>
            </a:r>
            <a:r>
              <a:rPr lang="es-ES" dirty="0"/>
              <a:t> Eastern </a:t>
            </a:r>
            <a:r>
              <a:rPr lang="es-ES" dirty="0" err="1"/>
              <a:t>Interconnection</a:t>
            </a:r>
            <a:r>
              <a:rPr lang="es-ES" dirty="0"/>
              <a:t>,” </a:t>
            </a:r>
            <a:r>
              <a:rPr lang="es-ES" i="1" dirty="0" err="1"/>
              <a:t>Electr</a:t>
            </a:r>
            <a:r>
              <a:rPr lang="es-ES" i="1" dirty="0"/>
              <a:t>. Power </a:t>
            </a:r>
            <a:r>
              <a:rPr lang="es-ES" i="1" dirty="0" err="1"/>
              <a:t>Syst</a:t>
            </a:r>
            <a:r>
              <a:rPr lang="es-ES" i="1" dirty="0"/>
              <a:t>. Res.</a:t>
            </a:r>
            <a:r>
              <a:rPr lang="es-ES" dirty="0"/>
              <a:t>, vol. 133, pp. 209–218, 2016.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05A42F-8362-47D1-8430-1D812E25E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157" y="2041078"/>
            <a:ext cx="8020051" cy="14045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cs typeface="Times New Roman" panose="02020603050405020304" pitchFamily="18" charset="0"/>
              </a:rPr>
              <a:t>This work was supported by Project Grant ENE2016-79517-R, awarded by the Spanish </a:t>
            </a:r>
            <a:r>
              <a:rPr lang="en-US" sz="2400" dirty="0" err="1">
                <a:cs typeface="Times New Roman" panose="02020603050405020304" pitchFamily="18" charset="0"/>
              </a:rPr>
              <a:t>Ministerio</a:t>
            </a:r>
            <a:r>
              <a:rPr lang="en-US" sz="2400" dirty="0"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cs typeface="Times New Roman" panose="02020603050405020304" pitchFamily="18" charset="0"/>
              </a:rPr>
              <a:t>Economía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Industria</a:t>
            </a:r>
            <a:r>
              <a:rPr lang="en-US" sz="2400" dirty="0"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cs typeface="Times New Roman" panose="02020603050405020304" pitchFamily="18" charset="0"/>
              </a:rPr>
              <a:t>Competitividad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  <a:endParaRPr lang="es-ES" sz="2400" dirty="0"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0AE7606-C3BE-4BA5-B6B7-FB23C26C4A2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60483" y="3568735"/>
            <a:ext cx="5613400" cy="1447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55181" y="5602252"/>
            <a:ext cx="5860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https://stexem.iit.comillas.edu/</a:t>
            </a:r>
          </a:p>
        </p:txBody>
      </p:sp>
      <p:pic>
        <p:nvPicPr>
          <p:cNvPr id="35842" name="Picture 2" descr="Image result for website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9340" y="5269834"/>
            <a:ext cx="1588165" cy="1588167"/>
          </a:xfrm>
          <a:prstGeom prst="rect">
            <a:avLst/>
          </a:prstGeom>
          <a:noFill/>
        </p:spPr>
      </p:pic>
      <p:pic>
        <p:nvPicPr>
          <p:cNvPr id="8194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36" y="335323"/>
            <a:ext cx="2132083" cy="142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307817" y="530916"/>
            <a:ext cx="5217519" cy="1107996"/>
          </a:xfrm>
          <a:prstGeom prst="rect">
            <a:avLst/>
          </a:prstGeom>
          <a:solidFill>
            <a:schemeClr val="tx1"/>
          </a:solidFill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s-ES" sz="6400" b="1" spc="67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Questions</a:t>
            </a:r>
            <a:r>
              <a:rPr lang="es-ES" sz="6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7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upo 134"/>
          <p:cNvGrpSpPr/>
          <p:nvPr/>
        </p:nvGrpSpPr>
        <p:grpSpPr>
          <a:xfrm>
            <a:off x="6503723" y="1391803"/>
            <a:ext cx="3886092" cy="4878375"/>
            <a:chOff x="3823624" y="847189"/>
            <a:chExt cx="2914569" cy="3658781"/>
          </a:xfrm>
        </p:grpSpPr>
        <p:grpSp>
          <p:nvGrpSpPr>
            <p:cNvPr id="16" name="Grupo 15"/>
            <p:cNvGrpSpPr/>
            <p:nvPr/>
          </p:nvGrpSpPr>
          <p:grpSpPr>
            <a:xfrm>
              <a:off x="3823624" y="847189"/>
              <a:ext cx="2914569" cy="3658781"/>
              <a:chOff x="3923964" y="629370"/>
              <a:chExt cx="2914569" cy="3658781"/>
            </a:xfrm>
          </p:grpSpPr>
          <p:pic>
            <p:nvPicPr>
              <p:cNvPr id="1028" name="Picture 4" descr="Resultado de imagen de transmission lines ic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5521" y="1854581"/>
                <a:ext cx="852542" cy="8525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34" name="Conector recto 33"/>
              <p:cNvCxnSpPr>
                <a:stCxn id="1028" idx="0"/>
                <a:endCxn id="1046" idx="0"/>
              </p:cNvCxnSpPr>
              <p:nvPr/>
            </p:nvCxnSpPr>
            <p:spPr>
              <a:xfrm flipH="1">
                <a:off x="4122027" y="1854581"/>
                <a:ext cx="559765" cy="3743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upo 14"/>
              <p:cNvGrpSpPr/>
              <p:nvPr/>
            </p:nvGrpSpPr>
            <p:grpSpPr>
              <a:xfrm>
                <a:off x="3923964" y="629370"/>
                <a:ext cx="2914569" cy="3658781"/>
                <a:chOff x="3923964" y="629370"/>
                <a:chExt cx="2914569" cy="3658781"/>
              </a:xfrm>
            </p:grpSpPr>
            <p:grpSp>
              <p:nvGrpSpPr>
                <p:cNvPr id="14" name="Grupo 13"/>
                <p:cNvGrpSpPr/>
                <p:nvPr/>
              </p:nvGrpSpPr>
              <p:grpSpPr>
                <a:xfrm>
                  <a:off x="3923964" y="629370"/>
                  <a:ext cx="2914569" cy="3658781"/>
                  <a:chOff x="3923964" y="629370"/>
                  <a:chExt cx="2914569" cy="3658781"/>
                </a:xfrm>
              </p:grpSpPr>
              <p:pic>
                <p:nvPicPr>
                  <p:cNvPr id="1042" name="Picture 18" descr="Resultado de imagen de energy generators icons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duotone>
                      <a:schemeClr val="accent6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122026" y="3356411"/>
                    <a:ext cx="668457" cy="6684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" name="Picture 4" descr="Resultado de imagen de transmission lines ico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062353" y="1453290"/>
                    <a:ext cx="852542" cy="85254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" name="Picture 4" descr="Resultado de imagen de transmission lines ico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59095" y="3435609"/>
                    <a:ext cx="852542" cy="85254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" name="Picture 4" descr="Resultado de imagen de transmission lines ico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67736" y="2467459"/>
                    <a:ext cx="852542" cy="85254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32" name="Picture 8" descr="Resultado de imagen de energy generators icon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duotone>
                      <a:schemeClr val="accent5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77618" y="1158240"/>
                    <a:ext cx="437373" cy="43737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7" name="Conector recto 6"/>
                  <p:cNvCxnSpPr>
                    <a:stCxn id="1042" idx="0"/>
                    <a:endCxn id="9" idx="0"/>
                  </p:cNvCxnSpPr>
                  <p:nvPr/>
                </p:nvCxnSpPr>
                <p:spPr>
                  <a:xfrm>
                    <a:off x="4456255" y="3356411"/>
                    <a:ext cx="1429111" cy="7919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ector recto 20"/>
                  <p:cNvCxnSpPr>
                    <a:stCxn id="9" idx="0"/>
                    <a:endCxn id="10" idx="0"/>
                  </p:cNvCxnSpPr>
                  <p:nvPr/>
                </p:nvCxnSpPr>
                <p:spPr>
                  <a:xfrm flipH="1" flipV="1">
                    <a:off x="5594007" y="2467459"/>
                    <a:ext cx="291359" cy="9681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ector recto 22"/>
                  <p:cNvCxnSpPr>
                    <a:stCxn id="1028" idx="0"/>
                    <a:endCxn id="8" idx="0"/>
                  </p:cNvCxnSpPr>
                  <p:nvPr/>
                </p:nvCxnSpPr>
                <p:spPr>
                  <a:xfrm flipV="1">
                    <a:off x="4681792" y="1453290"/>
                    <a:ext cx="806832" cy="40129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ector recto 24"/>
                  <p:cNvCxnSpPr>
                    <a:stCxn id="1032" idx="0"/>
                    <a:endCxn id="8" idx="0"/>
                  </p:cNvCxnSpPr>
                  <p:nvPr/>
                </p:nvCxnSpPr>
                <p:spPr>
                  <a:xfrm>
                    <a:off x="4596305" y="1158240"/>
                    <a:ext cx="892319" cy="2950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046" name="Picture 22" descr="Resultado de imagen de load consumption center icon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6">
                            <a14:imgEffect>
                              <a14:brightnessContrast bright="-40000" contrast="4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923964" y="2228942"/>
                    <a:ext cx="396125" cy="34564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0" name="Picture 22" descr="Resultado de imagen de load consumption center icon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6">
                            <a14:imgEffect>
                              <a14:brightnessContrast bright="-40000" contrast="4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730852" y="2858041"/>
                    <a:ext cx="396125" cy="34564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32" name="Conector recto 31"/>
                  <p:cNvCxnSpPr>
                    <a:stCxn id="30" idx="0"/>
                    <a:endCxn id="10" idx="0"/>
                  </p:cNvCxnSpPr>
                  <p:nvPr/>
                </p:nvCxnSpPr>
                <p:spPr>
                  <a:xfrm flipV="1">
                    <a:off x="4928915" y="2467459"/>
                    <a:ext cx="665092" cy="39058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ector recto 44"/>
                  <p:cNvCxnSpPr>
                    <a:stCxn id="46" idx="2"/>
                    <a:endCxn id="8" idx="0"/>
                  </p:cNvCxnSpPr>
                  <p:nvPr/>
                </p:nvCxnSpPr>
                <p:spPr>
                  <a:xfrm flipH="1">
                    <a:off x="5488624" y="1189190"/>
                    <a:ext cx="454450" cy="2641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ector recto 42"/>
                  <p:cNvCxnSpPr>
                    <a:stCxn id="8" idx="0"/>
                    <a:endCxn id="10" idx="0"/>
                  </p:cNvCxnSpPr>
                  <p:nvPr/>
                </p:nvCxnSpPr>
                <p:spPr>
                  <a:xfrm>
                    <a:off x="5488624" y="1453290"/>
                    <a:ext cx="105383" cy="101416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46" name="Picture 6" descr="Resultado de imagen de solar energy icon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duotone>
                      <a:schemeClr val="accent4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663164" y="629370"/>
                    <a:ext cx="559820" cy="55982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26" name="Picture 2" descr="Resultado de imagen de hydro generation icon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duotone>
                      <a:schemeClr val="accent5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020278" y="2531909"/>
                    <a:ext cx="543727" cy="54372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53" name="Conector recto 52"/>
                  <p:cNvCxnSpPr>
                    <a:stCxn id="10" idx="0"/>
                    <a:endCxn id="1026" idx="0"/>
                  </p:cNvCxnSpPr>
                  <p:nvPr/>
                </p:nvCxnSpPr>
                <p:spPr>
                  <a:xfrm>
                    <a:off x="5594007" y="2467459"/>
                    <a:ext cx="698135" cy="644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37" name="Imagen 36" descr="Resultado de imagen de icono bateria"/>
                  <p:cNvPicPr>
                    <a:picLocks noChangeAspect="1"/>
                  </p:cNvPicPr>
                  <p:nvPr/>
                </p:nvPicPr>
                <p:blipFill>
                  <a:blip r:embed="rId9" cstate="hqprint">
                    <a:duotone>
                      <a:schemeClr val="accent6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758842" y="3568738"/>
                    <a:ext cx="356121" cy="36491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1038" name="Picture 14" descr="Resultado de imagen de energy generators icons"/>
                  <p:cNvPicPr>
                    <a:picLocks noChangeAspect="1" noChangeArrowheads="1"/>
                  </p:cNvPicPr>
                  <p:nvPr/>
                </p:nvPicPr>
                <p:blipFill>
                  <a:blip r:embed="rId10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976990" y="1513834"/>
                    <a:ext cx="861543" cy="68149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cxnSp>
              <p:nvCxnSpPr>
                <p:cNvPr id="42" name="Conector recto 41"/>
                <p:cNvCxnSpPr>
                  <a:stCxn id="8" idx="0"/>
                  <a:endCxn id="1038" idx="0"/>
                </p:cNvCxnSpPr>
                <p:nvPr/>
              </p:nvCxnSpPr>
              <p:spPr>
                <a:xfrm>
                  <a:off x="5488624" y="1453290"/>
                  <a:ext cx="919138" cy="605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9" name="Conector recto 148"/>
            <p:cNvCxnSpPr>
              <a:stCxn id="9" idx="0"/>
              <a:endCxn id="152" idx="1"/>
            </p:cNvCxnSpPr>
            <p:nvPr/>
          </p:nvCxnSpPr>
          <p:spPr>
            <a:xfrm>
              <a:off x="5785026" y="3653428"/>
              <a:ext cx="418123" cy="1167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2" name="Picture 22" descr="Resultado de imagen de load consumption center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3149" y="3597380"/>
              <a:ext cx="396125" cy="345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 err="1"/>
              <a:t>Generation</a:t>
            </a:r>
            <a:r>
              <a:rPr lang="es-ES" sz="4000" b="1" dirty="0"/>
              <a:t> and </a:t>
            </a:r>
            <a:r>
              <a:rPr lang="es-ES" sz="4000" b="1" dirty="0" err="1"/>
              <a:t>Transmission</a:t>
            </a:r>
            <a:r>
              <a:rPr lang="es-ES" sz="4000" b="1" dirty="0"/>
              <a:t> </a:t>
            </a:r>
            <a:r>
              <a:rPr lang="es-ES" sz="4000" b="1" dirty="0" err="1"/>
              <a:t>Expansion</a:t>
            </a:r>
            <a:r>
              <a:rPr lang="es-ES" sz="4000" b="1" dirty="0"/>
              <a:t> </a:t>
            </a:r>
            <a:r>
              <a:rPr lang="es-ES" sz="4000" b="1" dirty="0" err="1"/>
              <a:t>Planning</a:t>
            </a:r>
            <a:r>
              <a:rPr lang="es-ES" sz="4000" b="1" dirty="0"/>
              <a:t> </a:t>
            </a:r>
            <a:endParaRPr lang="en-US" sz="4000" b="1" dirty="0"/>
          </a:p>
        </p:txBody>
      </p:sp>
      <p:sp>
        <p:nvSpPr>
          <p:cNvPr id="48" name="Marcador de contenido 2"/>
          <p:cNvSpPr txBox="1">
            <a:spLocks/>
          </p:cNvSpPr>
          <p:nvPr/>
        </p:nvSpPr>
        <p:spPr>
          <a:xfrm>
            <a:off x="2961314" y="2487686"/>
            <a:ext cx="1997885" cy="5125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err="1" smtClean="0"/>
              <a:t>TSO</a:t>
            </a:r>
            <a:r>
              <a:rPr lang="es-ES" dirty="0" smtClean="0"/>
              <a:t> (TEP)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lecha arriba y abajo 3"/>
          <p:cNvSpPr/>
          <p:nvPr/>
        </p:nvSpPr>
        <p:spPr>
          <a:xfrm>
            <a:off x="3790968" y="3347884"/>
            <a:ext cx="338579" cy="81425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EB5A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 rot="16200000">
            <a:off x="-362505" y="3695449"/>
            <a:ext cx="3924151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Deregulated</a:t>
            </a:r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market</a:t>
            </a:r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47" name="Marcador de contenido 2"/>
          <p:cNvSpPr txBox="1">
            <a:spLocks/>
          </p:cNvSpPr>
          <p:nvPr/>
        </p:nvSpPr>
        <p:spPr>
          <a:xfrm>
            <a:off x="2612228" y="4509815"/>
            <a:ext cx="2623449" cy="5125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GENCOs (GEP)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" grpId="0" animBg="1"/>
      <p:bldP spid="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7CCA-F4BA-4F08-AD57-F3711517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78" y="365125"/>
            <a:ext cx="9342121" cy="1325563"/>
          </a:xfrm>
        </p:spPr>
        <p:txBody>
          <a:bodyPr/>
          <a:lstStyle/>
          <a:p>
            <a:pPr algn="l"/>
            <a:r>
              <a:rPr lang="es-ES" b="1" dirty="0" err="1"/>
              <a:t>Research</a:t>
            </a:r>
            <a:r>
              <a:rPr lang="es-ES" b="1" dirty="0"/>
              <a:t> </a:t>
            </a:r>
            <a:r>
              <a:rPr lang="es-ES" b="1" dirty="0" err="1"/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A1367-5FE8-4DFF-92B9-16183484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79" y="2496717"/>
            <a:ext cx="7532916" cy="1438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If instead of assuming a </a:t>
            </a:r>
            <a:r>
              <a:rPr lang="en-US" sz="2400" b="1" dirty="0" smtClean="0"/>
              <a:t>traditional </a:t>
            </a:r>
            <a:r>
              <a:rPr lang="en-US" sz="2400" b="1" dirty="0"/>
              <a:t>cost minimization</a:t>
            </a:r>
            <a:r>
              <a:rPr lang="en-US" sz="2400" dirty="0"/>
              <a:t> approach, a TSO foresees </a:t>
            </a:r>
            <a:r>
              <a:rPr lang="en-US" sz="2400" b="1" dirty="0"/>
              <a:t>strategic market</a:t>
            </a:r>
            <a:r>
              <a:rPr lang="en-US" sz="2400" dirty="0"/>
              <a:t> outcomes, can this be beneficial for society? </a:t>
            </a:r>
            <a:endParaRPr lang="es-ES" sz="2400" dirty="0"/>
          </a:p>
          <a:p>
            <a:pPr algn="ctr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3C939-439A-410B-BFBD-1729DAAD4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3EF93-11D1-4ACF-B181-652D2E23BA7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2" descr="Resultado de imagen de doub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332" y="459255"/>
            <a:ext cx="593249" cy="142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4A1367-5FE8-4DFF-92B9-1618348439BA}"/>
              </a:ext>
            </a:extLst>
          </p:cNvPr>
          <p:cNvSpPr txBox="1">
            <a:spLocks/>
          </p:cNvSpPr>
          <p:nvPr/>
        </p:nvSpPr>
        <p:spPr>
          <a:xfrm>
            <a:off x="2011679" y="4358640"/>
            <a:ext cx="7532916" cy="9361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What can be the results of considering </a:t>
            </a:r>
            <a:r>
              <a:rPr lang="en-US" sz="2400" b="1" dirty="0"/>
              <a:t>distinctive policy </a:t>
            </a:r>
            <a:r>
              <a:rPr lang="en-US" sz="2400" dirty="0"/>
              <a:t>objectives? </a:t>
            </a:r>
            <a:endParaRPr lang="es-E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7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C72396-224A-40E7-A85A-8BA1B15A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Mathematical</a:t>
            </a:r>
            <a:r>
              <a:rPr lang="es-ES" b="1" dirty="0"/>
              <a:t> </a:t>
            </a:r>
            <a:r>
              <a:rPr lang="es-ES" b="1" dirty="0" err="1"/>
              <a:t>Formulation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BDF8D-ED84-4384-A2D5-6F82EF57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EF93-11D1-4ACF-B181-652D2E23BA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947954" y="1502083"/>
            <a:ext cx="7171375" cy="3208033"/>
          </a:xfrm>
          <a:prstGeom prst="rect">
            <a:avLst/>
          </a:prstGeom>
          <a:solidFill>
            <a:srgbClr val="F6F4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121920" tIns="60960" rIns="121920" bIns="60960" anchor="t" anchorCtr="0" upright="1">
            <a:noAutofit/>
          </a:bodyPr>
          <a:lstStyle/>
          <a:p>
            <a:r>
              <a:rPr lang="en-US" sz="2000" dirty="0">
                <a:ea typeface="SimSun" panose="02010600030101010101" pitchFamily="2" charset="-122"/>
              </a:rPr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err="1"/>
              <a:t>Centralized</a:t>
            </a:r>
            <a:r>
              <a:rPr lang="es-ES" sz="4000" b="1" dirty="0"/>
              <a:t> </a:t>
            </a:r>
            <a:r>
              <a:rPr lang="es-ES" sz="4000" b="1" dirty="0" err="1"/>
              <a:t>Planning</a:t>
            </a:r>
            <a:r>
              <a:rPr lang="es-ES" sz="4000" b="1" dirty="0"/>
              <a:t> (</a:t>
            </a:r>
            <a:r>
              <a:rPr lang="es-ES" sz="4000" b="1" dirty="0" err="1"/>
              <a:t>CP</a:t>
            </a:r>
            <a:r>
              <a:rPr lang="es-ES" sz="4000" b="1" dirty="0"/>
              <a:t>)</a:t>
            </a:r>
            <a:endParaRPr lang="en-US" sz="4000" b="1" dirty="0"/>
          </a:p>
        </p:txBody>
      </p:sp>
      <p:grpSp>
        <p:nvGrpSpPr>
          <p:cNvPr id="7" name="Grupo 6"/>
          <p:cNvGrpSpPr/>
          <p:nvPr/>
        </p:nvGrpSpPr>
        <p:grpSpPr>
          <a:xfrm>
            <a:off x="2072770" y="1506603"/>
            <a:ext cx="7554019" cy="3203513"/>
            <a:chOff x="-40" y="114896"/>
            <a:chExt cx="2906986" cy="1201348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939752" y="183930"/>
              <a:ext cx="1967194" cy="1132314"/>
            </a:xfrm>
            <a:prstGeom prst="rect">
              <a:avLst/>
            </a:prstGeom>
            <a:solidFill>
              <a:srgbClr val="F6F4D4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r>
                <a:rPr lang="en-US" sz="2000" dirty="0">
                  <a:ea typeface="SimSun" panose="02010600030101010101" pitchFamily="2" charset="-122"/>
                </a:rPr>
                <a:t>Minimizes Total Cost </a:t>
              </a:r>
            </a:p>
            <a:p>
              <a:r>
                <a:rPr lang="en-US" sz="2000" i="1" u="sng" dirty="0">
                  <a:ea typeface="SimSun" panose="02010600030101010101" pitchFamily="2" charset="-122"/>
                </a:rPr>
                <a:t>Decision Variables</a:t>
              </a:r>
              <a:r>
                <a:rPr lang="en-US" sz="2000" u="sng" dirty="0">
                  <a:ea typeface="SimSun" panose="02010600030101010101" pitchFamily="2" charset="-122"/>
                </a:rPr>
                <a:t>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ea typeface="SimSun" panose="02010600030101010101" pitchFamily="2" charset="-122"/>
                </a:rPr>
                <a:t>Binary transmission expansion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ea typeface="SimSun" panose="02010600030101010101" pitchFamily="2" charset="-122"/>
                </a:rPr>
                <a:t>Continuous generation expansion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s-ES" sz="2000" dirty="0" err="1">
                  <a:ea typeface="SimSun" panose="02010600030101010101" pitchFamily="2" charset="-122"/>
                </a:rPr>
                <a:t>Operation</a:t>
              </a:r>
              <a:r>
                <a:rPr lang="es-ES" sz="2000" dirty="0">
                  <a:ea typeface="SimSun" panose="02010600030101010101" pitchFamily="2" charset="-122"/>
                </a:rPr>
                <a:t> Variables </a:t>
              </a:r>
              <a:endParaRPr lang="en-US" sz="2000" dirty="0">
                <a:ea typeface="SimSun" panose="02010600030101010101" pitchFamily="2" charset="-122"/>
              </a:endParaRPr>
            </a:p>
            <a:p>
              <a:r>
                <a:rPr lang="es-ES" sz="2000" i="1" u="sng" dirty="0">
                  <a:ea typeface="SimSun" panose="02010600030101010101" pitchFamily="2" charset="-122"/>
                </a:rPr>
                <a:t>As</a:t>
              </a:r>
              <a:r>
                <a:rPr lang="tr-TR" sz="2000" i="1" u="sng" dirty="0">
                  <a:ea typeface="SimSun" panose="02010600030101010101" pitchFamily="2" charset="-122"/>
                </a:rPr>
                <a:t>s</a:t>
              </a:r>
              <a:r>
                <a:rPr lang="es-ES" sz="2000" i="1" u="sng" dirty="0" err="1">
                  <a:ea typeface="SimSun" panose="02010600030101010101" pitchFamily="2" charset="-122"/>
                </a:rPr>
                <a:t>umptions</a:t>
              </a:r>
              <a:r>
                <a:rPr lang="es-ES" sz="2000" u="sng" dirty="0">
                  <a:ea typeface="SimSun" panose="02010600030101010101" pitchFamily="2" charset="-122"/>
                </a:rPr>
                <a:t>:</a:t>
              </a:r>
              <a:endParaRPr lang="en-US" sz="2000" u="sng" dirty="0">
                <a:ea typeface="SimSun" panose="02010600030101010101" pitchFamily="2" charset="-12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s-ES" sz="2000" dirty="0" err="1">
                  <a:ea typeface="SimSun" panose="02010600030101010101" pitchFamily="2" charset="-122"/>
                </a:rPr>
                <a:t>Inelastic</a:t>
              </a:r>
              <a:r>
                <a:rPr lang="es-ES" sz="2000" dirty="0">
                  <a:ea typeface="SimSun" panose="02010600030101010101" pitchFamily="2" charset="-122"/>
                </a:rPr>
                <a:t> </a:t>
              </a:r>
              <a:r>
                <a:rPr lang="es-ES" sz="2000" dirty="0" err="1">
                  <a:ea typeface="SimSun" panose="02010600030101010101" pitchFamily="2" charset="-122"/>
                </a:rPr>
                <a:t>Demand</a:t>
              </a:r>
              <a:endParaRPr lang="es-ES" sz="2000" dirty="0">
                <a:ea typeface="SimSun" panose="02010600030101010101" pitchFamily="2" charset="-12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s-ES" sz="2000" dirty="0" err="1">
                  <a:ea typeface="SimSun" panose="02010600030101010101" pitchFamily="2" charset="-122"/>
                </a:rPr>
                <a:t>Perfect</a:t>
              </a:r>
              <a:r>
                <a:rPr lang="es-ES" sz="2000" dirty="0">
                  <a:ea typeface="SimSun" panose="02010600030101010101" pitchFamily="2" charset="-122"/>
                </a:rPr>
                <a:t> </a:t>
              </a:r>
              <a:r>
                <a:rPr lang="es-ES" sz="2000" dirty="0" err="1">
                  <a:ea typeface="SimSun" panose="02010600030101010101" pitchFamily="2" charset="-122"/>
                </a:rPr>
                <a:t>Competition</a:t>
              </a:r>
              <a:endParaRPr lang="es-ES" sz="2000" dirty="0">
                <a:ea typeface="SimSun" panose="02010600030101010101" pitchFamily="2" charset="-12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s-ES" sz="2000" dirty="0" err="1">
                  <a:ea typeface="SimSun" panose="02010600030101010101" pitchFamily="2" charset="-122"/>
                </a:rPr>
                <a:t>Perfect</a:t>
              </a:r>
              <a:r>
                <a:rPr lang="es-ES" sz="2000" dirty="0">
                  <a:ea typeface="SimSun" panose="02010600030101010101" pitchFamily="2" charset="-122"/>
                </a:rPr>
                <a:t> </a:t>
              </a:r>
              <a:r>
                <a:rPr lang="es-ES" sz="2000" dirty="0" err="1">
                  <a:ea typeface="SimSun" panose="02010600030101010101" pitchFamily="2" charset="-122"/>
                </a:rPr>
                <a:t>Information</a:t>
              </a:r>
              <a:endParaRPr lang="en-US" sz="2000" dirty="0">
                <a:ea typeface="SimSun" panose="02010600030101010101" pitchFamily="2" charset="-122"/>
              </a:endParaRPr>
            </a:p>
            <a:p>
              <a:r>
                <a:rPr lang="en-US" sz="2000" dirty="0">
                  <a:ea typeface="SimSun" panose="02010600030101010101" pitchFamily="2" charset="-122"/>
                </a:rPr>
                <a:t> </a:t>
              </a:r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-40" y="114896"/>
              <a:ext cx="336794" cy="1201348"/>
            </a:xfrm>
            <a:prstGeom prst="rect">
              <a:avLst/>
            </a:prstGeom>
            <a:solidFill>
              <a:srgbClr val="F6F4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" wrap="square" lIns="121920" tIns="60960" rIns="121920" bIns="60960" anchor="t" anchorCtr="0" upright="1">
              <a:noAutofit/>
            </a:bodyPr>
            <a:lstStyle/>
            <a:p>
              <a:pPr algn="ctr"/>
              <a:r>
                <a:rPr lang="en-US" sz="2000" b="1" dirty="0">
                  <a:ea typeface="SimSun" panose="02010600030101010101" pitchFamily="2" charset="-122"/>
                </a:rPr>
                <a:t>Single</a:t>
              </a:r>
              <a:r>
                <a:rPr lang="en-US" sz="2000" dirty="0">
                  <a:ea typeface="SimSun" panose="02010600030101010101" pitchFamily="2" charset="-122"/>
                </a:rPr>
                <a:t> Optimization Problem</a:t>
              </a:r>
            </a:p>
          </p:txBody>
        </p:sp>
      </p:grpSp>
      <p:pic>
        <p:nvPicPr>
          <p:cNvPr id="1030" name="Picture 6" descr="Resultado de imagen de boring ico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999" y="5033585"/>
            <a:ext cx="1134986" cy="113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719408" y="5211535"/>
            <a:ext cx="3685248" cy="9694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900" dirty="0"/>
              <a:t>GENCOs can </a:t>
            </a:r>
            <a:r>
              <a:rPr lang="es-ES" sz="1900" dirty="0" err="1"/>
              <a:t>behave</a:t>
            </a:r>
            <a:r>
              <a:rPr lang="es-ES" sz="1900" dirty="0"/>
              <a:t> </a:t>
            </a:r>
            <a:r>
              <a:rPr lang="es-ES" sz="1900" dirty="0" err="1"/>
              <a:t>both</a:t>
            </a:r>
            <a:r>
              <a:rPr lang="es-ES" sz="1900" dirty="0"/>
              <a:t> </a:t>
            </a:r>
            <a:r>
              <a:rPr lang="es-ES" sz="1900" dirty="0" err="1"/>
              <a:t>Perfectly</a:t>
            </a:r>
            <a:r>
              <a:rPr lang="es-ES" sz="1900" dirty="0"/>
              <a:t> </a:t>
            </a:r>
            <a:r>
              <a:rPr lang="es-ES" sz="1900" dirty="0" err="1"/>
              <a:t>Competitive</a:t>
            </a:r>
            <a:r>
              <a:rPr lang="es-ES" sz="1900" dirty="0"/>
              <a:t> </a:t>
            </a:r>
            <a:r>
              <a:rPr lang="es-ES" sz="1900" b="1" dirty="0"/>
              <a:t>(PC) </a:t>
            </a:r>
            <a:r>
              <a:rPr lang="es-ES" sz="1900" dirty="0" err="1"/>
              <a:t>or</a:t>
            </a:r>
            <a:r>
              <a:rPr lang="es-ES" sz="1900" dirty="0"/>
              <a:t> Cournot </a:t>
            </a:r>
            <a:r>
              <a:rPr lang="es-ES" sz="1900" dirty="0" err="1"/>
              <a:t>Oligopoly</a:t>
            </a:r>
            <a:r>
              <a:rPr lang="es-ES" sz="1900" dirty="0"/>
              <a:t> </a:t>
            </a:r>
            <a:r>
              <a:rPr lang="es-ES" sz="1900" b="1" dirty="0"/>
              <a:t>(CO)</a:t>
            </a:r>
            <a:endParaRPr lang="en-US" sz="19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Bilevel</a:t>
            </a:r>
            <a:r>
              <a:rPr lang="es-ES" sz="4000" b="1" dirty="0"/>
              <a:t> </a:t>
            </a:r>
            <a:r>
              <a:rPr lang="es-ES" sz="4000" b="1" dirty="0" err="1"/>
              <a:t>Proactive</a:t>
            </a:r>
            <a:r>
              <a:rPr lang="es-ES" sz="4000" b="1" dirty="0"/>
              <a:t> </a:t>
            </a:r>
            <a:r>
              <a:rPr lang="es-ES" sz="4000" b="1" dirty="0" err="1"/>
              <a:t>Equilibrium</a:t>
            </a:r>
            <a:r>
              <a:rPr lang="es-ES" sz="4000" b="1" dirty="0"/>
              <a:t> (BP)</a:t>
            </a:r>
            <a:endParaRPr lang="en-US" sz="4000" b="1" dirty="0"/>
          </a:p>
        </p:txBody>
      </p:sp>
      <p:grpSp>
        <p:nvGrpSpPr>
          <p:cNvPr id="17" name="Grupo 16"/>
          <p:cNvGrpSpPr/>
          <p:nvPr/>
        </p:nvGrpSpPr>
        <p:grpSpPr>
          <a:xfrm>
            <a:off x="2072671" y="1502083"/>
            <a:ext cx="8046658" cy="3208033"/>
            <a:chOff x="1441217" y="1887091"/>
            <a:chExt cx="5159335" cy="2426430"/>
          </a:xfrm>
        </p:grpSpPr>
        <p:grpSp>
          <p:nvGrpSpPr>
            <p:cNvPr id="7" name="Grupo 6"/>
            <p:cNvGrpSpPr/>
            <p:nvPr/>
          </p:nvGrpSpPr>
          <p:grpSpPr>
            <a:xfrm>
              <a:off x="1441217" y="1887091"/>
              <a:ext cx="5159335" cy="2426430"/>
              <a:chOff x="-78" y="113201"/>
              <a:chExt cx="3096566" cy="1203043"/>
            </a:xfrm>
          </p:grpSpPr>
          <p:grpSp>
            <p:nvGrpSpPr>
              <p:cNvPr id="8" name="Grupo 7"/>
              <p:cNvGrpSpPr/>
              <p:nvPr/>
            </p:nvGrpSpPr>
            <p:grpSpPr>
              <a:xfrm>
                <a:off x="-78" y="113201"/>
                <a:ext cx="3096566" cy="1203043"/>
                <a:chOff x="-671294" y="104198"/>
                <a:chExt cx="3901364" cy="1107356"/>
              </a:xfrm>
            </p:grpSpPr>
            <p:grpSp>
              <p:nvGrpSpPr>
                <p:cNvPr id="11" name="Grupo 10"/>
                <p:cNvGrpSpPr>
                  <a:grpSpLocks/>
                </p:cNvGrpSpPr>
                <p:nvPr/>
              </p:nvGrpSpPr>
              <p:grpSpPr bwMode="auto">
                <a:xfrm>
                  <a:off x="-671294" y="104198"/>
                  <a:ext cx="3901364" cy="1107356"/>
                  <a:chOff x="-5178" y="864"/>
                  <a:chExt cx="30093" cy="9182"/>
                </a:xfrm>
              </p:grpSpPr>
              <p:sp>
                <p:nvSpPr>
                  <p:cNvPr id="13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1903" y="864"/>
                    <a:ext cx="26818" cy="3243"/>
                  </a:xfrm>
                  <a:prstGeom prst="rect">
                    <a:avLst/>
                  </a:prstGeom>
                  <a:solidFill>
                    <a:srgbClr val="F6F4D4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121920" tIns="60960" rIns="121920" bIns="60960" anchor="t" anchorCtr="0" upright="1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ea typeface="SimSun" panose="02010600030101010101" pitchFamily="2" charset="-122"/>
                      </a:rPr>
                      <a:t>TSO or social planner (decides </a:t>
                    </a:r>
                    <a:r>
                      <a:rPr lang="en-US" sz="2000" b="1" dirty="0">
                        <a:ea typeface="SimSun" panose="02010600030101010101" pitchFamily="2" charset="-122"/>
                      </a:rPr>
                      <a:t>TEP</a:t>
                    </a:r>
                    <a:r>
                      <a:rPr lang="en-US" sz="2000" dirty="0">
                        <a:ea typeface="SimSun" panose="02010600030101010101" pitchFamily="2" charset="-122"/>
                      </a:rPr>
                      <a:t>)</a:t>
                    </a:r>
                  </a:p>
                  <a:p>
                    <a:pPr algn="ctr"/>
                    <a:r>
                      <a:rPr lang="en-US" sz="2000" dirty="0">
                        <a:ea typeface="SimSun" panose="02010600030101010101" pitchFamily="2" charset="-122"/>
                      </a:rPr>
                      <a:t>1) </a:t>
                    </a:r>
                    <a:r>
                      <a:rPr lang="en-US" sz="2000" b="1" dirty="0">
                        <a:ea typeface="SimSun" panose="02010600030101010101" pitchFamily="2" charset="-122"/>
                      </a:rPr>
                      <a:t>Min</a:t>
                    </a:r>
                    <a:r>
                      <a:rPr lang="en-US" sz="2000" dirty="0">
                        <a:ea typeface="SimSun" panose="02010600030101010101" pitchFamily="2" charset="-122"/>
                      </a:rPr>
                      <a:t> Cost (CM-BP)</a:t>
                    </a:r>
                  </a:p>
                  <a:p>
                    <a:pPr algn="ctr"/>
                    <a:r>
                      <a:rPr lang="en-US" sz="2000" dirty="0">
                        <a:ea typeface="SimSun" panose="02010600030101010101" pitchFamily="2" charset="-122"/>
                      </a:rPr>
                      <a:t>2) </a:t>
                    </a:r>
                    <a:r>
                      <a:rPr lang="en-US" sz="2000" b="1" dirty="0">
                        <a:ea typeface="SimSun" panose="02010600030101010101" pitchFamily="2" charset="-122"/>
                      </a:rPr>
                      <a:t>Max</a:t>
                    </a:r>
                    <a:r>
                      <a:rPr lang="en-US" sz="2000" dirty="0">
                        <a:ea typeface="SimSun" panose="02010600030101010101" pitchFamily="2" charset="-122"/>
                      </a:rPr>
                      <a:t> Welfare (WM-BP)</a:t>
                    </a:r>
                  </a:p>
                  <a:p>
                    <a:pPr algn="ctr"/>
                    <a:r>
                      <a:rPr lang="en-US" sz="2000" dirty="0">
                        <a:ea typeface="SimSun" panose="02010600030101010101" pitchFamily="2" charset="-122"/>
                      </a:rPr>
                      <a:t> </a:t>
                    </a:r>
                  </a:p>
                </p:txBody>
              </p:sp>
              <p:sp>
                <p:nvSpPr>
                  <p:cNvPr id="14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1904" y="4129"/>
                    <a:ext cx="9187" cy="4636"/>
                  </a:xfrm>
                  <a:prstGeom prst="rect">
                    <a:avLst/>
                  </a:prstGeom>
                  <a:solidFill>
                    <a:srgbClr val="CEFCD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121920" tIns="60960" rIns="121920" bIns="60960" anchor="t" anchorCtr="0" upright="1">
                    <a:noAutofit/>
                  </a:bodyPr>
                  <a:lstStyle/>
                  <a:p>
                    <a:pPr algn="ctr"/>
                    <a:r>
                      <a:rPr lang="en-US" sz="1900" dirty="0">
                        <a:ea typeface="SimSun" panose="02010600030101010101" pitchFamily="2" charset="-122"/>
                      </a:rPr>
                      <a:t>GENCOs</a:t>
                    </a:r>
                  </a:p>
                  <a:p>
                    <a:pPr algn="ctr"/>
                    <a:r>
                      <a:rPr lang="en-US" sz="1900" dirty="0">
                        <a:ea typeface="SimSun" panose="02010600030101010101" pitchFamily="2" charset="-122"/>
                      </a:rPr>
                      <a:t>(decide </a:t>
                    </a:r>
                    <a:r>
                      <a:rPr lang="en-US" sz="1900" b="1" i="1" dirty="0">
                        <a:ea typeface="SimSun" panose="02010600030101010101" pitchFamily="2" charset="-122"/>
                      </a:rPr>
                      <a:t>GEP</a:t>
                    </a:r>
                    <a:r>
                      <a:rPr lang="en-US" sz="1900" dirty="0">
                        <a:ea typeface="SimSun" panose="02010600030101010101" pitchFamily="2" charset="-122"/>
                      </a:rPr>
                      <a:t> and operation)</a:t>
                    </a:r>
                  </a:p>
                  <a:p>
                    <a:pPr algn="ctr"/>
                    <a:r>
                      <a:rPr lang="en-US" sz="1900" dirty="0">
                        <a:ea typeface="SimSun" panose="02010600030101010101" pitchFamily="2" charset="-122"/>
                      </a:rPr>
                      <a:t>Maximize Benefits</a:t>
                    </a:r>
                  </a:p>
                  <a:p>
                    <a:pPr algn="ctr"/>
                    <a:r>
                      <a:rPr lang="en-US" sz="2000" dirty="0">
                        <a:ea typeface="SimSun" panose="02010600030101010101" pitchFamily="2" charset="-122"/>
                      </a:rPr>
                      <a:t> </a:t>
                    </a:r>
                  </a:p>
                </p:txBody>
              </p:sp>
              <p:sp>
                <p:nvSpPr>
                  <p:cNvPr id="15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5178" y="8778"/>
                    <a:ext cx="30093" cy="1268"/>
                  </a:xfrm>
                  <a:prstGeom prst="rect">
                    <a:avLst/>
                  </a:prstGeom>
                  <a:solidFill>
                    <a:srgbClr val="CEFCD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121920" tIns="60960" rIns="121920" bIns="60960" anchor="t" anchorCtr="0" upright="1">
                    <a:noAutofit/>
                  </a:bodyPr>
                  <a:lstStyle/>
                  <a:p>
                    <a:pPr algn="ctr"/>
                    <a:r>
                      <a:rPr lang="en-US" sz="2000">
                        <a:ea typeface="SimSun" panose="02010600030101010101" pitchFamily="2" charset="-122"/>
                      </a:rPr>
                      <a:t>Market Clearing Condition </a:t>
                    </a:r>
                  </a:p>
                </p:txBody>
              </p:sp>
            </p:grpSp>
            <p:sp>
              <p:nvSpPr>
                <p:cNvPr id="1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944381" y="498451"/>
                  <a:ext cx="1144382" cy="558610"/>
                </a:xfrm>
                <a:prstGeom prst="rect">
                  <a:avLst/>
                </a:prstGeom>
                <a:solidFill>
                  <a:srgbClr val="CEFCD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pPr algn="ctr"/>
                  <a:r>
                    <a:rPr lang="en-US" sz="1900" dirty="0">
                      <a:ea typeface="SimSun" panose="02010600030101010101" pitchFamily="2" charset="-122"/>
                    </a:rPr>
                    <a:t>SO </a:t>
                  </a:r>
                </a:p>
                <a:p>
                  <a:pPr algn="ctr"/>
                  <a:r>
                    <a:rPr lang="en-US" sz="1900" dirty="0">
                      <a:ea typeface="SimSun" panose="02010600030101010101" pitchFamily="2" charset="-122"/>
                    </a:rPr>
                    <a:t>(decides flows)</a:t>
                  </a:r>
                </a:p>
                <a:p>
                  <a:pPr algn="ctr"/>
                  <a:r>
                    <a:rPr lang="en-US" sz="1900" dirty="0">
                      <a:ea typeface="SimSun" panose="02010600030101010101" pitchFamily="2" charset="-122"/>
                    </a:rPr>
                    <a:t>Maximizes Congestion Rents   </a:t>
                  </a:r>
                </a:p>
                <a:p>
                  <a:pPr algn="ctr"/>
                  <a:r>
                    <a:rPr lang="en-US" sz="2000" dirty="0">
                      <a:solidFill>
                        <a:srgbClr val="70AD47"/>
                      </a:solidFill>
                      <a:ea typeface="SimSun" panose="02010600030101010101" pitchFamily="2" charset="-122"/>
                    </a:rPr>
                    <a:t> </a:t>
                  </a:r>
                  <a:endParaRPr lang="en-US" sz="2000" dirty="0">
                    <a:ea typeface="SimSun" panose="02010600030101010101" pitchFamily="2" charset="-122"/>
                  </a:endParaRPr>
                </a:p>
              </p:txBody>
            </p:sp>
          </p:grpSp>
          <p:sp>
            <p:nvSpPr>
              <p:cNvPr id="9" name="Cuadro de texto 2"/>
              <p:cNvSpPr txBox="1">
                <a:spLocks noChangeArrowheads="1"/>
              </p:cNvSpPr>
              <p:nvPr/>
            </p:nvSpPr>
            <p:spPr bwMode="auto">
              <a:xfrm>
                <a:off x="-40" y="114896"/>
                <a:ext cx="336794" cy="423206"/>
              </a:xfrm>
              <a:prstGeom prst="rect">
                <a:avLst/>
              </a:prstGeom>
              <a:solidFill>
                <a:srgbClr val="F6F4D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vert" wrap="square" lIns="121920" tIns="60960" rIns="121920" bIns="60960" anchor="t" anchorCtr="0" upright="1">
                <a:noAutofit/>
              </a:bodyPr>
              <a:lstStyle/>
              <a:p>
                <a:pPr algn="ctr"/>
                <a:r>
                  <a:rPr lang="en-US" sz="2000" dirty="0">
                    <a:ea typeface="SimSun" panose="02010600030101010101" pitchFamily="2" charset="-122"/>
                  </a:rPr>
                  <a:t>Upper Level</a:t>
                </a: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 rot="16200000">
                <a:off x="-135591" y="676013"/>
                <a:ext cx="608379" cy="336395"/>
              </a:xfrm>
              <a:prstGeom prst="rect">
                <a:avLst/>
              </a:prstGeom>
              <a:solidFill>
                <a:srgbClr val="CEFCD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vert" wrap="square" lIns="121920" tIns="60960" rIns="121920" bIns="60960" anchor="t" anchorCtr="0" upright="1">
                <a:noAutofit/>
              </a:bodyPr>
              <a:lstStyle/>
              <a:p>
                <a:pPr algn="ctr"/>
                <a:r>
                  <a:rPr lang="en-US" sz="2000" dirty="0">
                    <a:ea typeface="SimSun" panose="02010600030101010101" pitchFamily="2" charset="-122"/>
                  </a:rPr>
                  <a:t>Lower</a:t>
                </a:r>
              </a:p>
              <a:p>
                <a:pPr algn="ctr"/>
                <a:r>
                  <a:rPr lang="en-US" sz="2000" dirty="0">
                    <a:ea typeface="SimSun" panose="02010600030101010101" pitchFamily="2" charset="-122"/>
                  </a:rPr>
                  <a:t>  Level</a:t>
                </a:r>
              </a:p>
            </p:txBody>
          </p:sp>
        </p:grp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5091238" y="2750438"/>
              <a:ext cx="1509268" cy="1224559"/>
            </a:xfrm>
            <a:prstGeom prst="rect">
              <a:avLst/>
            </a:prstGeom>
            <a:solidFill>
              <a:srgbClr val="CEFCD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pPr algn="ctr"/>
              <a:r>
                <a:rPr lang="en-US" sz="1900" dirty="0">
                  <a:ea typeface="SimSun" panose="02010600030101010101" pitchFamily="2" charset="-122"/>
                </a:rPr>
                <a:t>Consumers </a:t>
              </a:r>
            </a:p>
            <a:p>
              <a:pPr algn="ctr"/>
              <a:r>
                <a:rPr lang="en-US" sz="1900" dirty="0">
                  <a:ea typeface="SimSun" panose="02010600030101010101" pitchFamily="2" charset="-122"/>
                </a:rPr>
                <a:t>(decide demand)</a:t>
              </a:r>
            </a:p>
            <a:p>
              <a:pPr algn="ctr"/>
              <a:r>
                <a:rPr lang="en-US" sz="1900" dirty="0">
                  <a:solidFill>
                    <a:srgbClr val="70AD47"/>
                  </a:solidFill>
                  <a:ea typeface="SimSun" panose="02010600030101010101" pitchFamily="2" charset="-122"/>
                </a:rPr>
                <a:t> </a:t>
              </a:r>
              <a:r>
                <a:rPr lang="en-US" sz="1900" dirty="0">
                  <a:ea typeface="SimSun" panose="02010600030101010101" pitchFamily="2" charset="-122"/>
                </a:rPr>
                <a:t>Maximize Demand Utility</a:t>
              </a:r>
            </a:p>
            <a:p>
              <a:pPr algn="ctr"/>
              <a:endParaRPr lang="en-US" sz="2000" dirty="0">
                <a:ea typeface="SimSun" panose="02010600030101010101" pitchFamily="2" charset="-122"/>
              </a:endParaRPr>
            </a:p>
          </p:txBody>
        </p:sp>
      </p:grpSp>
      <p:pic>
        <p:nvPicPr>
          <p:cNvPr id="25" name="Marcador de contenid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268" y="5026817"/>
            <a:ext cx="1116076" cy="1116076"/>
          </a:xfrm>
        </p:spPr>
      </p:pic>
      <p:cxnSp>
        <p:nvCxnSpPr>
          <p:cNvPr id="19" name="Conector recto de flecha 18"/>
          <p:cNvCxnSpPr>
            <a:stCxn id="14" idx="2"/>
            <a:endCxn id="21" idx="0"/>
          </p:cNvCxnSpPr>
          <p:nvPr/>
        </p:nvCxnSpPr>
        <p:spPr>
          <a:xfrm flipH="1">
            <a:off x="3562032" y="4262557"/>
            <a:ext cx="614354" cy="948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8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ángulo 45"/>
          <p:cNvSpPr/>
          <p:nvPr/>
        </p:nvSpPr>
        <p:spPr>
          <a:xfrm>
            <a:off x="7850712" y="1674756"/>
            <a:ext cx="4024456" cy="1224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900">
              <a:solidFill>
                <a:schemeClr val="tx1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003512" y="1495786"/>
            <a:ext cx="4269700" cy="1261884"/>
          </a:xfrm>
          <a:prstGeom prst="rect">
            <a:avLst/>
          </a:prstGeom>
          <a:solidFill>
            <a:srgbClr val="F6F4D4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900" dirty="0" err="1">
                <a:latin typeface="+mj-lt"/>
              </a:rPr>
              <a:t>Objective</a:t>
            </a:r>
            <a:r>
              <a:rPr lang="es-ES" sz="1900" dirty="0">
                <a:latin typeface="+mj-lt"/>
              </a:rPr>
              <a:t> </a:t>
            </a:r>
            <a:r>
              <a:rPr lang="es-ES" sz="1900" dirty="0" err="1">
                <a:latin typeface="+mj-lt"/>
              </a:rPr>
              <a:t>Function</a:t>
            </a:r>
            <a:r>
              <a:rPr lang="es-ES" sz="1900" dirty="0">
                <a:latin typeface="+mj-lt"/>
              </a:rPr>
              <a:t>:</a:t>
            </a:r>
          </a:p>
          <a:p>
            <a:r>
              <a:rPr lang="es-ES" sz="1900" dirty="0">
                <a:latin typeface="+mj-lt"/>
              </a:rPr>
              <a:t>  </a:t>
            </a:r>
            <a:r>
              <a:rPr lang="es-CO" sz="1900" dirty="0">
                <a:latin typeface="+mj-lt"/>
              </a:rPr>
              <a:t>Max </a:t>
            </a:r>
            <a:r>
              <a:rPr lang="es-CO" sz="1900" dirty="0" err="1">
                <a:latin typeface="+mj-lt"/>
              </a:rPr>
              <a:t>Welfare</a:t>
            </a:r>
            <a:r>
              <a:rPr lang="es-CO" sz="1900" dirty="0">
                <a:latin typeface="+mj-lt"/>
              </a:rPr>
              <a:t> / Min </a:t>
            </a:r>
            <a:r>
              <a:rPr lang="es-CO" sz="1900" dirty="0" err="1">
                <a:latin typeface="+mj-lt"/>
              </a:rPr>
              <a:t>Cost</a:t>
            </a:r>
            <a:r>
              <a:rPr lang="es-CO" sz="1900" dirty="0">
                <a:latin typeface="+mj-lt"/>
              </a:rPr>
              <a:t> </a:t>
            </a:r>
          </a:p>
          <a:p>
            <a:r>
              <a:rPr lang="es-ES" sz="1900" dirty="0" err="1">
                <a:latin typeface="+mj-lt"/>
              </a:rPr>
              <a:t>Subject</a:t>
            </a:r>
            <a:r>
              <a:rPr lang="es-ES" sz="1900" dirty="0">
                <a:latin typeface="+mj-lt"/>
              </a:rPr>
              <a:t> to:</a:t>
            </a:r>
          </a:p>
          <a:p>
            <a:endParaRPr lang="es-ES" sz="19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7994679" y="1880279"/>
                <a:ext cx="1677062" cy="764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s-ES" sz="200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𝑣𝑃𝑟𝑜𝑑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679" y="1880279"/>
                <a:ext cx="1677062" cy="764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9862940" y="1745489"/>
                <a:ext cx="1775230" cy="425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1" i="1" smtClean="0">
                          <a:latin typeface="Cambria Math" panose="02040503050406030204" pitchFamily="18" charset="0"/>
                        </a:rPr>
                        <m:t>𝑷𝑪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: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s-ES" sz="200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2940" y="1745489"/>
                <a:ext cx="1775230" cy="425053"/>
              </a:xfrm>
              <a:prstGeom prst="rect">
                <a:avLst/>
              </a:prstGeom>
              <a:blipFill>
                <a:blip r:embed="rId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9815707" y="2170542"/>
                <a:ext cx="2102883" cy="722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1" i="1" smtClean="0">
                          <a:latin typeface="Cambria Math" panose="02040503050406030204" pitchFamily="18" charset="0"/>
                        </a:rPr>
                        <m:t>𝑪𝑶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: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000" i="1">
                              <a:latin typeface="Cambria Math" panose="02040503050406030204" pitchFamily="18" charset="0"/>
                            </a:rPr>
                            <m:t>𝑆𝑙𝑜𝑝𝑒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5707" y="2170542"/>
                <a:ext cx="2102883" cy="7223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3003512" y="2621327"/>
            <a:ext cx="4269700" cy="2739211"/>
          </a:xfrm>
          <a:prstGeom prst="rect">
            <a:avLst/>
          </a:prstGeom>
          <a:solidFill>
            <a:srgbClr val="CEFCD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900" i="1" dirty="0"/>
              <a:t>Dual </a:t>
            </a:r>
            <a:r>
              <a:rPr lang="es-ES" sz="1900" i="1" dirty="0" err="1"/>
              <a:t>Feasibility</a:t>
            </a:r>
            <a:r>
              <a:rPr lang="es-ES" sz="1900" i="1" dirty="0"/>
              <a:t> </a:t>
            </a:r>
            <a:r>
              <a:rPr lang="tr-TR" sz="1900" i="1" dirty="0"/>
              <a:t>C</a:t>
            </a:r>
            <a:r>
              <a:rPr lang="es-ES" sz="1900" i="1" dirty="0" err="1"/>
              <a:t>onst</a:t>
            </a:r>
            <a:r>
              <a:rPr lang="tr-TR" sz="1900" i="1" dirty="0"/>
              <a:t>r</a:t>
            </a:r>
            <a:r>
              <a:rPr lang="es-ES" sz="1900" i="1" dirty="0" err="1"/>
              <a:t>aints</a:t>
            </a:r>
            <a:endParaRPr lang="es-ES" sz="19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900" i="1" dirty="0" err="1"/>
              <a:t>Complementarity</a:t>
            </a:r>
            <a:r>
              <a:rPr lang="tr-TR" sz="1900" i="1" dirty="0"/>
              <a:t> C</a:t>
            </a:r>
            <a:r>
              <a:rPr lang="es-ES" sz="1900" i="1" dirty="0" err="1"/>
              <a:t>onstraints</a:t>
            </a:r>
            <a:r>
              <a:rPr lang="es-ES" sz="1900" i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900" i="1" dirty="0"/>
              <a:t>Primal Fe</a:t>
            </a:r>
            <a:r>
              <a:rPr lang="tr-TR" sz="1900" i="1" dirty="0"/>
              <a:t>a</a:t>
            </a:r>
            <a:r>
              <a:rPr lang="es-ES" sz="1900" i="1" dirty="0" err="1"/>
              <a:t>sibility</a:t>
            </a:r>
            <a:r>
              <a:rPr lang="es-ES" sz="1900" i="1" dirty="0"/>
              <a:t> </a:t>
            </a:r>
            <a:r>
              <a:rPr lang="tr-TR" sz="1900" i="1" dirty="0"/>
              <a:t>C</a:t>
            </a:r>
            <a:r>
              <a:rPr lang="es-ES" sz="1900" i="1" dirty="0" err="1"/>
              <a:t>onstraints</a:t>
            </a:r>
            <a:endParaRPr lang="es-ES" sz="1900" i="1" dirty="0"/>
          </a:p>
          <a:p>
            <a:pPr marL="457189" lvl="1"/>
            <a:r>
              <a:rPr lang="es-CO" sz="1900" dirty="0" err="1"/>
              <a:t>product</a:t>
            </a:r>
            <a:r>
              <a:rPr lang="es-CO" sz="1900" dirty="0"/>
              <a:t> &amp; </a:t>
            </a:r>
            <a:r>
              <a:rPr lang="es-CO" sz="1900" dirty="0" err="1"/>
              <a:t>consumption</a:t>
            </a:r>
            <a:r>
              <a:rPr lang="es-CO" sz="1900" dirty="0"/>
              <a:t> limits</a:t>
            </a:r>
          </a:p>
          <a:p>
            <a:pPr marL="457189" lvl="1"/>
            <a:r>
              <a:rPr lang="es-CO" sz="1900" dirty="0" err="1"/>
              <a:t>spillage</a:t>
            </a:r>
            <a:r>
              <a:rPr lang="es-CO" sz="1900" dirty="0"/>
              <a:t> &amp; reservoir limits</a:t>
            </a:r>
          </a:p>
          <a:p>
            <a:pPr marL="457189" lvl="1"/>
            <a:r>
              <a:rPr lang="es-CO" sz="1900" dirty="0"/>
              <a:t>reservoir balance </a:t>
            </a:r>
          </a:p>
          <a:p>
            <a:pPr marL="457189" lvl="1"/>
            <a:r>
              <a:rPr lang="es-CO" sz="1900" dirty="0" err="1"/>
              <a:t>wind</a:t>
            </a:r>
            <a:r>
              <a:rPr lang="es-CO" sz="1900" dirty="0"/>
              <a:t> </a:t>
            </a:r>
            <a:r>
              <a:rPr lang="es-CO" sz="1900" dirty="0" err="1"/>
              <a:t>availability</a:t>
            </a:r>
            <a:r>
              <a:rPr lang="es-CO" sz="1900" dirty="0"/>
              <a:t> limits</a:t>
            </a:r>
          </a:p>
          <a:p>
            <a:pPr marL="457189" lvl="1"/>
            <a:r>
              <a:rPr lang="es-CO" sz="1900" dirty="0"/>
              <a:t>line </a:t>
            </a:r>
            <a:r>
              <a:rPr lang="es-CO" sz="1900" dirty="0" err="1"/>
              <a:t>capacities</a:t>
            </a:r>
            <a:r>
              <a:rPr lang="es-CO" sz="1900" dirty="0"/>
              <a:t>, DC flow</a:t>
            </a:r>
          </a:p>
          <a:p>
            <a:pPr marL="457189" lvl="1"/>
            <a:r>
              <a:rPr lang="es-CO" sz="1900" dirty="0"/>
              <a:t>positive </a:t>
            </a:r>
            <a:r>
              <a:rPr lang="es-CO" sz="1900" dirty="0" err="1"/>
              <a:t>demand</a:t>
            </a:r>
            <a:endParaRPr lang="es-CO" sz="1900" dirty="0"/>
          </a:p>
          <a:p>
            <a:pPr marL="342889" indent="-342900">
              <a:buFont typeface="Arial" panose="020B0604020202020204" pitchFamily="34" charset="0"/>
              <a:buChar char="•"/>
            </a:pPr>
            <a:endParaRPr lang="es-CO" sz="100" dirty="0"/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6748088" y="2240132"/>
            <a:ext cx="1059202" cy="5812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47254" y="171311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 err="1"/>
              <a:t>MIP</a:t>
            </a:r>
            <a:r>
              <a:rPr lang="es-ES" sz="4000" b="1" dirty="0"/>
              <a:t> </a:t>
            </a:r>
            <a:r>
              <a:rPr lang="es-ES" sz="4000" b="1" dirty="0" err="1"/>
              <a:t>Reformulaiton</a:t>
            </a:r>
            <a:r>
              <a:rPr lang="es-ES" sz="4000" b="1" dirty="0"/>
              <a:t> </a:t>
            </a:r>
            <a:endParaRPr lang="en-US" sz="4000" b="1" dirty="0"/>
          </a:p>
        </p:txBody>
      </p:sp>
      <p:cxnSp>
        <p:nvCxnSpPr>
          <p:cNvPr id="24" name="Conector recto de flecha 23"/>
          <p:cNvCxnSpPr/>
          <p:nvPr/>
        </p:nvCxnSpPr>
        <p:spPr>
          <a:xfrm>
            <a:off x="7043112" y="3132449"/>
            <a:ext cx="1342899" cy="4690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8567791" y="3359960"/>
            <a:ext cx="294529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MIP</a:t>
            </a:r>
            <a:r>
              <a:rPr lang="es-ES" dirty="0"/>
              <a:t> </a:t>
            </a:r>
            <a:r>
              <a:rPr lang="es-ES" dirty="0" err="1"/>
              <a:t>linearization</a:t>
            </a:r>
            <a:endParaRPr lang="es-ES" dirty="0"/>
          </a:p>
          <a:p>
            <a:r>
              <a:rPr lang="es-ES" dirty="0" err="1"/>
              <a:t>Disjunctive</a:t>
            </a:r>
            <a:r>
              <a:rPr lang="es-ES" dirty="0"/>
              <a:t> Constraints</a:t>
            </a:r>
            <a:endParaRPr lang="en-US" dirty="0"/>
          </a:p>
        </p:txBody>
      </p:sp>
      <p:sp>
        <p:nvSpPr>
          <p:cNvPr id="31" name="Cuadro de texto 2"/>
          <p:cNvSpPr txBox="1">
            <a:spLocks noChangeArrowheads="1"/>
          </p:cNvSpPr>
          <p:nvPr/>
        </p:nvSpPr>
        <p:spPr bwMode="auto">
          <a:xfrm>
            <a:off x="2128328" y="1496874"/>
            <a:ext cx="875184" cy="1124451"/>
          </a:xfrm>
          <a:prstGeom prst="rect">
            <a:avLst/>
          </a:prstGeom>
          <a:solidFill>
            <a:srgbClr val="F6F4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vert" wrap="square" lIns="121920" tIns="60960" rIns="121920" bIns="60960" anchor="t" anchorCtr="0" upright="1">
            <a:noAutofit/>
          </a:bodyPr>
          <a:lstStyle/>
          <a:p>
            <a:pPr algn="ctr"/>
            <a:r>
              <a:rPr lang="en-US" sz="2000" dirty="0">
                <a:ea typeface="SimSun" panose="02010600030101010101" pitchFamily="2" charset="-122"/>
              </a:rPr>
              <a:t>Upper Level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 rot="16200000">
            <a:off x="1214165" y="3542769"/>
            <a:ext cx="2704546" cy="874148"/>
          </a:xfrm>
          <a:prstGeom prst="rect">
            <a:avLst/>
          </a:prstGeom>
          <a:solidFill>
            <a:srgbClr val="CEFCD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vert" wrap="square" lIns="121920" tIns="60960" rIns="121920" bIns="60960" anchor="t" anchorCtr="0" upright="1">
            <a:noAutofit/>
          </a:bodyPr>
          <a:lstStyle/>
          <a:p>
            <a:pPr algn="ctr"/>
            <a:r>
              <a:rPr lang="en-US" sz="2000" dirty="0">
                <a:ea typeface="SimSun" panose="02010600030101010101" pitchFamily="2" charset="-122"/>
              </a:rPr>
              <a:t>Lower  Level</a:t>
            </a:r>
          </a:p>
          <a:p>
            <a:pPr algn="ctr"/>
            <a:r>
              <a:rPr lang="es-ES" sz="2000" dirty="0">
                <a:ea typeface="SimSun" panose="02010600030101010101" pitchFamily="2" charset="-122"/>
              </a:rPr>
              <a:t>KKT </a:t>
            </a:r>
            <a:r>
              <a:rPr lang="es-ES" sz="2000" dirty="0" err="1">
                <a:ea typeface="SimSun" panose="02010600030101010101" pitchFamily="2" charset="-122"/>
              </a:rPr>
              <a:t>Conditions</a:t>
            </a:r>
            <a:endParaRPr lang="en-US" sz="2000" dirty="0">
              <a:ea typeface="SimSun" panose="02010600030101010101" pitchFamily="2" charset="-122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2128328" y="5332115"/>
            <a:ext cx="5153838" cy="400110"/>
          </a:xfrm>
          <a:prstGeom prst="rect">
            <a:avLst/>
          </a:prstGeom>
          <a:solidFill>
            <a:srgbClr val="CEFCD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257289" lvl="2" indent="-342900">
              <a:buFont typeface="Arial" panose="020B0604020202020204" pitchFamily="34" charset="0"/>
              <a:buChar char="•"/>
            </a:pPr>
            <a:r>
              <a:rPr lang="es-CO" sz="1900" dirty="0"/>
              <a:t>Market Clearing </a:t>
            </a:r>
            <a:r>
              <a:rPr lang="es-CO" sz="1900" dirty="0" err="1"/>
              <a:t>Condition</a:t>
            </a:r>
            <a:endParaRPr lang="es-CO" sz="1900" dirty="0"/>
          </a:p>
          <a:p>
            <a:pPr marL="342889" indent="-342900">
              <a:buFont typeface="Arial" panose="020B0604020202020204" pitchFamily="34" charset="0"/>
              <a:buChar char="•"/>
            </a:pPr>
            <a:endParaRPr lang="es-CO" sz="100" dirty="0"/>
          </a:p>
        </p:txBody>
      </p:sp>
      <p:pic>
        <p:nvPicPr>
          <p:cNvPr id="50" name="Marcador de contenido 3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268" y="5026817"/>
            <a:ext cx="1116076" cy="1116076"/>
          </a:xfrm>
        </p:spPr>
      </p:pic>
    </p:spTree>
    <p:extLst>
      <p:ext uri="{BB962C8B-B14F-4D97-AF65-F5344CB8AC3E}">
        <p14:creationId xmlns:p14="http://schemas.microsoft.com/office/powerpoint/2010/main" val="7545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de flecha 85"/>
          <p:cNvCxnSpPr/>
          <p:nvPr/>
        </p:nvCxnSpPr>
        <p:spPr>
          <a:xfrm flipH="1" flipV="1">
            <a:off x="7482770" y="2047340"/>
            <a:ext cx="1392115" cy="247191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 flipH="1" flipV="1">
            <a:off x="5565143" y="1908763"/>
            <a:ext cx="1247288" cy="26104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8860400" y="2040850"/>
            <a:ext cx="295684" cy="24784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/>
          <p:cNvCxnSpPr/>
          <p:nvPr/>
        </p:nvCxnSpPr>
        <p:spPr>
          <a:xfrm flipV="1">
            <a:off x="8937178" y="1970416"/>
            <a:ext cx="437149" cy="25488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H="1" flipV="1">
            <a:off x="7037634" y="2055480"/>
            <a:ext cx="15467" cy="24207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 flipV="1">
            <a:off x="6751642" y="1970416"/>
            <a:ext cx="148050" cy="25058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Gráfico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119801"/>
              </p:ext>
            </p:extLst>
          </p:nvPr>
        </p:nvGraphicFramePr>
        <p:xfrm>
          <a:off x="4386047" y="885371"/>
          <a:ext cx="6278879" cy="251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6872399D-67F7-4633-9328-91C360768E4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67274" y="4550803"/>
            <a:ext cx="1296698" cy="79368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18944E7-663A-4D36-A227-60CD29BDC794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3616" y="4550803"/>
            <a:ext cx="1240711" cy="75467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C08C809-AE94-467B-8198-3F852979E951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25000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1619" y="3575491"/>
            <a:ext cx="1263032" cy="75941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60067A6-5CAC-4780-85CD-10DCF2ACC02A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51548" y="3559230"/>
            <a:ext cx="1284847" cy="77336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4" name="Flecha: curvada hacia la derecha 13">
            <a:extLst>
              <a:ext uri="{FF2B5EF4-FFF2-40B4-BE49-F238E27FC236}">
                <a16:creationId xmlns:a16="http://schemas.microsoft.com/office/drawing/2014/main" id="{CE3801BD-C6BA-4B80-9639-D92114892CA8}"/>
              </a:ext>
            </a:extLst>
          </p:cNvPr>
          <p:cNvSpPr/>
          <p:nvPr/>
        </p:nvSpPr>
        <p:spPr>
          <a:xfrm>
            <a:off x="5923844" y="4088812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15" name="Flecha: curvada hacia la derecha 14">
            <a:extLst>
              <a:ext uri="{FF2B5EF4-FFF2-40B4-BE49-F238E27FC236}">
                <a16:creationId xmlns:a16="http://schemas.microsoft.com/office/drawing/2014/main" id="{EF5CB03E-5FED-43BD-9574-00D29817F5FD}"/>
              </a:ext>
            </a:extLst>
          </p:cNvPr>
          <p:cNvSpPr/>
          <p:nvPr/>
        </p:nvSpPr>
        <p:spPr>
          <a:xfrm flipV="1">
            <a:off x="7853192" y="4081191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16" name="Flecha: curvada hacia la derecha 15">
            <a:extLst>
              <a:ext uri="{FF2B5EF4-FFF2-40B4-BE49-F238E27FC236}">
                <a16:creationId xmlns:a16="http://schemas.microsoft.com/office/drawing/2014/main" id="{2FAA02AA-F758-4871-8042-BD1147509FE1}"/>
              </a:ext>
            </a:extLst>
          </p:cNvPr>
          <p:cNvSpPr/>
          <p:nvPr/>
        </p:nvSpPr>
        <p:spPr>
          <a:xfrm rot="5400000" flipV="1">
            <a:off x="7736004" y="3256495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17" name="Flecha: curvada hacia la derecha 16">
            <a:extLst>
              <a:ext uri="{FF2B5EF4-FFF2-40B4-BE49-F238E27FC236}">
                <a16:creationId xmlns:a16="http://schemas.microsoft.com/office/drawing/2014/main" id="{51A944A9-0526-4914-8B38-05E7B051D8F3}"/>
              </a:ext>
            </a:extLst>
          </p:cNvPr>
          <p:cNvSpPr/>
          <p:nvPr/>
        </p:nvSpPr>
        <p:spPr>
          <a:xfrm rot="10800000" flipV="1">
            <a:off x="9386321" y="4081191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18" name="Flecha: curvada hacia la derecha 17">
            <a:extLst>
              <a:ext uri="{FF2B5EF4-FFF2-40B4-BE49-F238E27FC236}">
                <a16:creationId xmlns:a16="http://schemas.microsoft.com/office/drawing/2014/main" id="{BCA11DB7-89EB-4037-8F98-6AC171E3DE8C}"/>
              </a:ext>
            </a:extLst>
          </p:cNvPr>
          <p:cNvSpPr/>
          <p:nvPr/>
        </p:nvSpPr>
        <p:spPr>
          <a:xfrm rot="10800000" flipV="1">
            <a:off x="7525488" y="4081191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19" name="Flecha: curvada hacia la derecha 18">
            <a:extLst>
              <a:ext uri="{FF2B5EF4-FFF2-40B4-BE49-F238E27FC236}">
                <a16:creationId xmlns:a16="http://schemas.microsoft.com/office/drawing/2014/main" id="{AEDC6483-DB8B-4282-8D50-16AD6F97440D}"/>
              </a:ext>
            </a:extLst>
          </p:cNvPr>
          <p:cNvSpPr/>
          <p:nvPr/>
        </p:nvSpPr>
        <p:spPr>
          <a:xfrm rot="16200000" flipV="1">
            <a:off x="7695337" y="5188284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20" name="Flecha: curvada hacia la derecha 19">
            <a:extLst>
              <a:ext uri="{FF2B5EF4-FFF2-40B4-BE49-F238E27FC236}">
                <a16:creationId xmlns:a16="http://schemas.microsoft.com/office/drawing/2014/main" id="{C39F2E6C-2709-4A16-BAB2-57815EB7C27B}"/>
              </a:ext>
            </a:extLst>
          </p:cNvPr>
          <p:cNvSpPr/>
          <p:nvPr/>
        </p:nvSpPr>
        <p:spPr>
          <a:xfrm rot="2644050" flipV="1">
            <a:off x="6128241" y="3304761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21" name="Flecha: curvada hacia la derecha 20">
            <a:extLst>
              <a:ext uri="{FF2B5EF4-FFF2-40B4-BE49-F238E27FC236}">
                <a16:creationId xmlns:a16="http://schemas.microsoft.com/office/drawing/2014/main" id="{CCFF7AF3-D014-44D3-9309-B1BF548ECA70}"/>
              </a:ext>
            </a:extLst>
          </p:cNvPr>
          <p:cNvSpPr/>
          <p:nvPr/>
        </p:nvSpPr>
        <p:spPr>
          <a:xfrm rot="8680107" flipV="1">
            <a:off x="9360042" y="3363350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22" name="Flecha: curvada hacia la derecha 21">
            <a:extLst>
              <a:ext uri="{FF2B5EF4-FFF2-40B4-BE49-F238E27FC236}">
                <a16:creationId xmlns:a16="http://schemas.microsoft.com/office/drawing/2014/main" id="{C714A2D2-1270-4C7C-B916-8584A1B0B75A}"/>
              </a:ext>
            </a:extLst>
          </p:cNvPr>
          <p:cNvSpPr/>
          <p:nvPr/>
        </p:nvSpPr>
        <p:spPr>
          <a:xfrm rot="18824993" flipV="1">
            <a:off x="6067774" y="5173258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23" name="Flecha: curvada hacia la derecha 22">
            <a:extLst>
              <a:ext uri="{FF2B5EF4-FFF2-40B4-BE49-F238E27FC236}">
                <a16:creationId xmlns:a16="http://schemas.microsoft.com/office/drawing/2014/main" id="{38D59704-4A30-4F4B-B343-0828E5915191}"/>
              </a:ext>
            </a:extLst>
          </p:cNvPr>
          <p:cNvSpPr/>
          <p:nvPr/>
        </p:nvSpPr>
        <p:spPr>
          <a:xfrm rot="5612694" flipV="1">
            <a:off x="7716548" y="4564224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7924143" y="2109623"/>
            <a:ext cx="510231" cy="139672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H="1" flipV="1">
            <a:off x="8142386" y="2055480"/>
            <a:ext cx="303986" cy="144957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echa: curvada hacia la derecha 21">
            <a:extLst>
              <a:ext uri="{FF2B5EF4-FFF2-40B4-BE49-F238E27FC236}">
                <a16:creationId xmlns:a16="http://schemas.microsoft.com/office/drawing/2014/main" id="{C714A2D2-1270-4C7C-B916-8584A1B0B75A}"/>
              </a:ext>
            </a:extLst>
          </p:cNvPr>
          <p:cNvSpPr/>
          <p:nvPr/>
        </p:nvSpPr>
        <p:spPr>
          <a:xfrm rot="14238964" flipV="1">
            <a:off x="9295741" y="5153123"/>
            <a:ext cx="268428" cy="502805"/>
          </a:xfrm>
          <a:prstGeom prst="curved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47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 err="1"/>
              <a:t>Linked</a:t>
            </a:r>
            <a:r>
              <a:rPr lang="es-ES" sz="4000" b="1" dirty="0"/>
              <a:t> </a:t>
            </a:r>
            <a:r>
              <a:rPr lang="es-ES" sz="4000" b="1" dirty="0" err="1"/>
              <a:t>Representative</a:t>
            </a:r>
            <a:r>
              <a:rPr lang="es-ES" sz="4000" b="1" dirty="0"/>
              <a:t> </a:t>
            </a:r>
            <a:r>
              <a:rPr lang="tr-TR" sz="4000" b="1" dirty="0"/>
              <a:t>P</a:t>
            </a:r>
            <a:r>
              <a:rPr lang="es-ES" sz="4000" b="1" dirty="0" err="1"/>
              <a:t>eriods</a:t>
            </a:r>
            <a:endParaRPr lang="en-US" sz="4000" b="1" dirty="0"/>
          </a:p>
        </p:txBody>
      </p:sp>
      <p:cxnSp>
        <p:nvCxnSpPr>
          <p:cNvPr id="25" name="Conector recto de flecha 24"/>
          <p:cNvCxnSpPr/>
          <p:nvPr/>
        </p:nvCxnSpPr>
        <p:spPr>
          <a:xfrm flipH="1" flipV="1">
            <a:off x="5069381" y="2040850"/>
            <a:ext cx="1701466" cy="151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 flipV="1">
            <a:off x="5271448" y="1971184"/>
            <a:ext cx="1493453" cy="1549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 flipV="1">
            <a:off x="8457868" y="2040850"/>
            <a:ext cx="1310790" cy="146420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uadroTexto 89"/>
          <p:cNvSpPr txBox="1"/>
          <p:nvPr/>
        </p:nvSpPr>
        <p:spPr>
          <a:xfrm>
            <a:off x="1419736" y="1677511"/>
            <a:ext cx="257448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Hourly</a:t>
            </a:r>
            <a:r>
              <a:rPr lang="es-ES" dirty="0"/>
              <a:t> </a:t>
            </a:r>
            <a:r>
              <a:rPr lang="tr-TR" dirty="0"/>
              <a:t>Y</a:t>
            </a:r>
            <a:r>
              <a:rPr lang="es-ES" dirty="0" err="1"/>
              <a:t>ear</a:t>
            </a:r>
            <a:r>
              <a:rPr lang="es-ES" dirty="0"/>
              <a:t> </a:t>
            </a:r>
            <a:r>
              <a:rPr lang="tr-TR" dirty="0"/>
              <a:t>D</a:t>
            </a:r>
            <a:r>
              <a:rPr lang="es-ES" dirty="0" err="1"/>
              <a:t>emand</a:t>
            </a:r>
            <a:endParaRPr lang="en-US" dirty="0"/>
          </a:p>
        </p:txBody>
      </p:sp>
      <p:sp>
        <p:nvSpPr>
          <p:cNvPr id="91" name="CuadroTexto 90"/>
          <p:cNvSpPr txBox="1"/>
          <p:nvPr/>
        </p:nvSpPr>
        <p:spPr>
          <a:xfrm>
            <a:off x="1408226" y="4081191"/>
            <a:ext cx="25700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Representative</a:t>
            </a:r>
            <a:r>
              <a:rPr lang="es-ES" dirty="0"/>
              <a:t> </a:t>
            </a:r>
            <a:r>
              <a:rPr lang="es-ES" dirty="0" err="1"/>
              <a:t>Days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6514123" y="3605521"/>
            <a:ext cx="7776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RP1</a:t>
            </a:r>
            <a:endParaRPr lang="es-E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8275174" y="3574200"/>
            <a:ext cx="7776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RP2</a:t>
            </a:r>
            <a:endParaRPr lang="es-E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6531972" y="4537922"/>
            <a:ext cx="7776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RP3</a:t>
            </a:r>
            <a:endParaRPr lang="es-E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8363009" y="4570775"/>
            <a:ext cx="7776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RP4</a:t>
            </a:r>
            <a:endParaRPr lang="es-E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43569" y="5679807"/>
            <a:ext cx="109492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/>
              <a:t>D. A. Tejada-Arango, M. </a:t>
            </a:r>
            <a:r>
              <a:rPr lang="es-ES" sz="1600" dirty="0" err="1"/>
              <a:t>Domeshek</a:t>
            </a:r>
            <a:r>
              <a:rPr lang="es-ES" sz="1600" dirty="0"/>
              <a:t>, S. Wogrin, and E. Centeno, “</a:t>
            </a:r>
            <a:r>
              <a:rPr lang="es-ES" sz="1600" dirty="0" err="1"/>
              <a:t>Enhanced</a:t>
            </a:r>
            <a:r>
              <a:rPr lang="es-ES" sz="1600" dirty="0"/>
              <a:t> </a:t>
            </a:r>
            <a:r>
              <a:rPr lang="es-ES" sz="1600" dirty="0" err="1"/>
              <a:t>Representative</a:t>
            </a:r>
            <a:r>
              <a:rPr lang="es-ES" sz="1600" dirty="0"/>
              <a:t> </a:t>
            </a:r>
            <a:r>
              <a:rPr lang="es-ES" sz="1600" dirty="0" err="1"/>
              <a:t>Days</a:t>
            </a:r>
            <a:r>
              <a:rPr lang="es-ES" sz="1600" dirty="0"/>
              <a:t> and </a:t>
            </a:r>
            <a:r>
              <a:rPr lang="es-ES" sz="1600" dirty="0" err="1"/>
              <a:t>System</a:t>
            </a:r>
            <a:r>
              <a:rPr lang="es-ES" sz="1600" dirty="0"/>
              <a:t> </a:t>
            </a:r>
            <a:r>
              <a:rPr lang="es-ES" sz="1600" dirty="0" err="1"/>
              <a:t>States</a:t>
            </a:r>
            <a:r>
              <a:rPr lang="es-ES" sz="1600" dirty="0"/>
              <a:t> </a:t>
            </a:r>
            <a:r>
              <a:rPr lang="es-ES" sz="1600" dirty="0" err="1"/>
              <a:t>Modeling</a:t>
            </a:r>
            <a:r>
              <a:rPr lang="es-ES" sz="1600" dirty="0"/>
              <a:t> </a:t>
            </a:r>
            <a:r>
              <a:rPr lang="es-ES" sz="1600" dirty="0" err="1"/>
              <a:t>for</a:t>
            </a:r>
            <a:r>
              <a:rPr lang="es-ES" sz="1600" dirty="0"/>
              <a:t> Energy Storage </a:t>
            </a:r>
            <a:r>
              <a:rPr lang="es-ES" sz="1600" dirty="0" err="1"/>
              <a:t>Investment</a:t>
            </a:r>
            <a:r>
              <a:rPr lang="es-ES" sz="1600" dirty="0"/>
              <a:t> </a:t>
            </a:r>
            <a:r>
              <a:rPr lang="es-ES" sz="1600" dirty="0" err="1"/>
              <a:t>Analysis</a:t>
            </a:r>
            <a:r>
              <a:rPr lang="es-ES" sz="1600" dirty="0"/>
              <a:t>,” </a:t>
            </a:r>
            <a:r>
              <a:rPr lang="es-ES" sz="1600" i="1" dirty="0"/>
              <a:t>IEEE </a:t>
            </a:r>
            <a:r>
              <a:rPr lang="es-ES" sz="1600" i="1" dirty="0" err="1"/>
              <a:t>Trans</a:t>
            </a:r>
            <a:r>
              <a:rPr lang="es-ES" sz="1600" i="1" dirty="0"/>
              <a:t>. Power </a:t>
            </a:r>
            <a:r>
              <a:rPr lang="es-ES" sz="1600" i="1" dirty="0" err="1"/>
              <a:t>Syst</a:t>
            </a:r>
            <a:r>
              <a:rPr lang="es-ES" sz="1600" i="1" dirty="0"/>
              <a:t>.</a:t>
            </a:r>
            <a:r>
              <a:rPr lang="es-ES" sz="1600" dirty="0"/>
              <a:t>, vol. 8950, no. c, pp. 1–1, 2018.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0913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85" grpId="0" animBg="1"/>
      <p:bldP spid="91" grpId="0" animBg="1"/>
      <p:bldP spid="2" grpId="0"/>
      <p:bldP spid="35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6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80709399D3C5468BCFC9C9CC992D25" ma:contentTypeVersion="9" ma:contentTypeDescription="Crear nuevo documento." ma:contentTypeScope="" ma:versionID="8256bf0c32a7692da92ae431b0b13c0f">
  <xsd:schema xmlns:xsd="http://www.w3.org/2001/XMLSchema" xmlns:xs="http://www.w3.org/2001/XMLSchema" xmlns:p="http://schemas.microsoft.com/office/2006/metadata/properties" xmlns:ns3="47366430-cc88-46cd-bca4-47652edf9820" xmlns:ns4="6e3d9658-30a1-493b-9d5e-d94b2a4ea5bb" targetNamespace="http://schemas.microsoft.com/office/2006/metadata/properties" ma:root="true" ma:fieldsID="8e35480bf8d16ba17eb3e29804056429" ns3:_="" ns4:_="">
    <xsd:import namespace="47366430-cc88-46cd-bca4-47652edf9820"/>
    <xsd:import namespace="6e3d9658-30a1-493b-9d5e-d94b2a4ea5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66430-cc88-46cd-bca4-47652edf98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d9658-30a1-493b-9d5e-d94b2a4ea5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E8DF51-A5A5-43DC-B82C-E65B05386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366430-cc88-46cd-bca4-47652edf9820"/>
    <ds:schemaRef ds:uri="6e3d9658-30a1-493b-9d5e-d94b2a4ea5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51F0CA-5888-448E-9F13-0D74BF2640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13AAE-C456-4FA0-BAAC-A9ACB6184AA9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6e3d9658-30a1-493b-9d5e-d94b2a4ea5bb"/>
    <ds:schemaRef ds:uri="47366430-cc88-46cd-bca4-47652edf9820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9798</TotalTime>
  <Words>893</Words>
  <Application>Microsoft Office PowerPoint</Application>
  <PresentationFormat>Panorámica</PresentationFormat>
  <Paragraphs>257</Paragraphs>
  <Slides>21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SimSun</vt:lpstr>
      <vt:lpstr>Arial</vt:lpstr>
      <vt:lpstr>Calibri</vt:lpstr>
      <vt:lpstr>Cambria Math</vt:lpstr>
      <vt:lpstr>Times New Roman</vt:lpstr>
      <vt:lpstr>Verdana</vt:lpstr>
      <vt:lpstr>Wingdings</vt:lpstr>
      <vt:lpstr>Office Theme</vt:lpstr>
      <vt:lpstr>What is the cost of disregarding market feedback in transmission expansion planning? </vt:lpstr>
      <vt:lpstr>Presentación de PowerPoint</vt:lpstr>
      <vt:lpstr>Generation and Transmission Expansion Planning </vt:lpstr>
      <vt:lpstr>Research Question</vt:lpstr>
      <vt:lpstr>Mathematical Formulation</vt:lpstr>
      <vt:lpstr>Centralized Planning (CP)</vt:lpstr>
      <vt:lpstr>Bilevel Proactive Equilibrium (BP)</vt:lpstr>
      <vt:lpstr>MIP Reformulaiton </vt:lpstr>
      <vt:lpstr>Linked Representative Periods</vt:lpstr>
      <vt:lpstr>Storage Representation</vt:lpstr>
      <vt:lpstr>CASE STUDY</vt:lpstr>
      <vt:lpstr>Input Data</vt:lpstr>
      <vt:lpstr>Cases</vt:lpstr>
      <vt:lpstr>RESULTS</vt:lpstr>
      <vt:lpstr> Distinctive Policy Objectives Economic Results</vt:lpstr>
      <vt:lpstr>Presentación de PowerPoint</vt:lpstr>
      <vt:lpstr>Regret Computation </vt:lpstr>
      <vt:lpstr>Regret Results</vt:lpstr>
      <vt:lpstr>CONCLUSIONS</vt:lpstr>
      <vt:lpstr>REFERENCES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Lotfi</dc:creator>
  <cp:lastModifiedBy>Isaac Camilo González Romero</cp:lastModifiedBy>
  <cp:revision>119</cp:revision>
  <dcterms:created xsi:type="dcterms:W3CDTF">2018-08-24T14:49:55Z</dcterms:created>
  <dcterms:modified xsi:type="dcterms:W3CDTF">2019-09-12T10:40:50Z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0x0101007280709399D3C5468BCFC9C9CC992D25</vt:lpwstr>
  </property>
</Properties>
</file>